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129" r:id="rId1"/>
  </p:sldMasterIdLst>
  <p:sldIdLst>
    <p:sldId id="256" r:id="rId2"/>
    <p:sldId id="280" r:id="rId3"/>
    <p:sldId id="257" r:id="rId4"/>
    <p:sldId id="260" r:id="rId5"/>
    <p:sldId id="261" r:id="rId6"/>
    <p:sldId id="262" r:id="rId7"/>
    <p:sldId id="264" r:id="rId8"/>
    <p:sldId id="265" r:id="rId9"/>
    <p:sldId id="259" r:id="rId10"/>
    <p:sldId id="263" r:id="rId11"/>
    <p:sldId id="266" r:id="rId12"/>
    <p:sldId id="267" r:id="rId13"/>
    <p:sldId id="268" r:id="rId14"/>
    <p:sldId id="269" r:id="rId15"/>
    <p:sldId id="270" r:id="rId16"/>
    <p:sldId id="271" r:id="rId17"/>
    <p:sldId id="273" r:id="rId18"/>
    <p:sldId id="274" r:id="rId19"/>
    <p:sldId id="275" r:id="rId20"/>
    <p:sldId id="276" r:id="rId21"/>
    <p:sldId id="277" r:id="rId22"/>
    <p:sldId id="278" r:id="rId23"/>
    <p:sldId id="279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A26AA5C-05BF-D433-D7E8-FCBD1D98E384}" v="658" dt="2024-05-16T12:11:57.098"/>
    <p1510:client id="{2AF8AC00-D907-4544-9DA8-A1AB8D18800C}" v="318" dt="2024-05-17T07:22:27.999"/>
    <p1510:client id="{3077B21C-A5FA-6828-1367-9B0D792F01ED}" v="1517" dt="2024-05-17T05:39:32.365"/>
    <p1510:client id="{3D9FDAE2-EE5D-48B8-1BBD-AD08F4F4175A}" v="186" dt="2024-05-16T13:00:19.796"/>
    <p1510:client id="{3DC47836-1C1E-E136-ABA8-16E35129E5FF}" v="198" dt="2024-05-17T07:48:43.957"/>
    <p1510:client id="{51338D92-CDB0-C93B-26C0-6FF64C839E52}" v="660" dt="2024-05-17T09:10:48.488"/>
    <p1510:client id="{6552A056-919A-65DE-2C5E-8BFC72D47164}" v="168" dt="2024-05-16T12:33:29.422"/>
    <p1510:client id="{69C89A8A-1D62-B2C7-EB39-EEDE667D7120}" v="447" dt="2024-05-17T06:34:57.139"/>
    <p1510:client id="{ABDE0F66-A23C-B7E4-47A1-094458C60B65}" v="327" dt="2024-05-16T16:53:15.936"/>
    <p1510:client id="{E32D5E42-6C5B-FF08-32DF-6097F2669B72}" v="912" dt="2024-05-17T04:23:53.84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48"/>
  </p:normalViewPr>
  <p:slideViewPr>
    <p:cSldViewPr snapToGrid="0">
      <p:cViewPr varScale="1">
        <p:scale>
          <a:sx n="90" d="100"/>
          <a:sy n="90" d="100"/>
        </p:scale>
        <p:origin x="232" y="8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963DE9B-7AC9-49F8-916F-56DBB1E9DD73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5333938E-35B4-4A2E-8812-6EA2234584C6}">
      <dgm:prSet/>
      <dgm:spPr/>
      <dgm:t>
        <a:bodyPr/>
        <a:lstStyle/>
        <a:p>
          <a:r>
            <a:rPr lang="en-US"/>
            <a:t>Tamanna Akter (221-15-5298)</a:t>
          </a:r>
        </a:p>
      </dgm:t>
    </dgm:pt>
    <dgm:pt modelId="{B93A54A8-6404-4FBE-9560-C08615FA9D8D}" type="parTrans" cxnId="{4F5E8FBD-F3E4-4698-9C13-704AC2CCA307}">
      <dgm:prSet/>
      <dgm:spPr/>
      <dgm:t>
        <a:bodyPr/>
        <a:lstStyle/>
        <a:p>
          <a:endParaRPr lang="en-US"/>
        </a:p>
      </dgm:t>
    </dgm:pt>
    <dgm:pt modelId="{2DC8A73E-909D-4E3A-8B03-8C902E9461A2}" type="sibTrans" cxnId="{4F5E8FBD-F3E4-4698-9C13-704AC2CCA307}">
      <dgm:prSet/>
      <dgm:spPr/>
      <dgm:t>
        <a:bodyPr/>
        <a:lstStyle/>
        <a:p>
          <a:endParaRPr lang="en-US"/>
        </a:p>
      </dgm:t>
    </dgm:pt>
    <dgm:pt modelId="{6103CB61-8FE0-4DE1-989D-0777418BD00C}">
      <dgm:prSet/>
      <dgm:spPr/>
      <dgm:t>
        <a:bodyPr/>
        <a:lstStyle/>
        <a:p>
          <a:r>
            <a:rPr lang="en-US"/>
            <a:t>Arif Billah (221-15-5842)</a:t>
          </a:r>
        </a:p>
      </dgm:t>
    </dgm:pt>
    <dgm:pt modelId="{11DE1057-F6C7-491B-826A-7F66BBAEAF4D}" type="parTrans" cxnId="{F9A08629-86FF-41C2-953E-810DA5FF239D}">
      <dgm:prSet/>
      <dgm:spPr/>
      <dgm:t>
        <a:bodyPr/>
        <a:lstStyle/>
        <a:p>
          <a:endParaRPr lang="en-US"/>
        </a:p>
      </dgm:t>
    </dgm:pt>
    <dgm:pt modelId="{32E8824E-0078-4A87-A371-BF7A2CBC96ED}" type="sibTrans" cxnId="{F9A08629-86FF-41C2-953E-810DA5FF239D}">
      <dgm:prSet/>
      <dgm:spPr/>
      <dgm:t>
        <a:bodyPr/>
        <a:lstStyle/>
        <a:p>
          <a:endParaRPr lang="en-US"/>
        </a:p>
      </dgm:t>
    </dgm:pt>
    <dgm:pt modelId="{EB7688A0-596C-49DC-94E6-EADC38FDDF00}">
      <dgm:prSet/>
      <dgm:spPr/>
      <dgm:t>
        <a:bodyPr/>
        <a:lstStyle/>
        <a:p>
          <a:r>
            <a:rPr lang="en-US"/>
            <a:t>Abdullah Al Rifat (221-15-5954)</a:t>
          </a:r>
        </a:p>
      </dgm:t>
    </dgm:pt>
    <dgm:pt modelId="{8456B0AD-9B48-4DFF-A244-C4620D0B75C7}" type="parTrans" cxnId="{8A404D24-AA07-438B-BFAB-55989250DEAB}">
      <dgm:prSet/>
      <dgm:spPr/>
      <dgm:t>
        <a:bodyPr/>
        <a:lstStyle/>
        <a:p>
          <a:endParaRPr lang="en-US"/>
        </a:p>
      </dgm:t>
    </dgm:pt>
    <dgm:pt modelId="{C2C562D3-3C84-41AA-8D64-7062BD7D3FF0}" type="sibTrans" cxnId="{8A404D24-AA07-438B-BFAB-55989250DEAB}">
      <dgm:prSet/>
      <dgm:spPr/>
      <dgm:t>
        <a:bodyPr/>
        <a:lstStyle/>
        <a:p>
          <a:endParaRPr lang="en-US"/>
        </a:p>
      </dgm:t>
    </dgm:pt>
    <dgm:pt modelId="{51C2C524-3523-4461-9128-72250DAC3F79}">
      <dgm:prSet/>
      <dgm:spPr/>
      <dgm:t>
        <a:bodyPr/>
        <a:lstStyle/>
        <a:p>
          <a:r>
            <a:rPr lang="en-US"/>
            <a:t>Binota Ray (221-15-5337)</a:t>
          </a:r>
        </a:p>
      </dgm:t>
    </dgm:pt>
    <dgm:pt modelId="{14B3E893-49DC-4F67-AE3B-38F65D8357AB}" type="parTrans" cxnId="{573C30F3-001F-413A-8180-4B8800F3B59C}">
      <dgm:prSet/>
      <dgm:spPr/>
      <dgm:t>
        <a:bodyPr/>
        <a:lstStyle/>
        <a:p>
          <a:endParaRPr lang="en-US"/>
        </a:p>
      </dgm:t>
    </dgm:pt>
    <dgm:pt modelId="{53A6D0AD-997B-4068-8CF6-DD5F60A7B325}" type="sibTrans" cxnId="{573C30F3-001F-413A-8180-4B8800F3B59C}">
      <dgm:prSet/>
      <dgm:spPr/>
      <dgm:t>
        <a:bodyPr/>
        <a:lstStyle/>
        <a:p>
          <a:endParaRPr lang="en-US"/>
        </a:p>
      </dgm:t>
    </dgm:pt>
    <dgm:pt modelId="{E69F7835-F7B8-4BD6-AFC1-AC9B857EBD17}" type="pres">
      <dgm:prSet presAssocID="{7963DE9B-7AC9-49F8-916F-56DBB1E9DD73}" presName="linear" presStyleCnt="0">
        <dgm:presLayoutVars>
          <dgm:animLvl val="lvl"/>
          <dgm:resizeHandles val="exact"/>
        </dgm:presLayoutVars>
      </dgm:prSet>
      <dgm:spPr/>
    </dgm:pt>
    <dgm:pt modelId="{BB27DCC0-303C-423A-9333-8A8FFEC49CA9}" type="pres">
      <dgm:prSet presAssocID="{5333938E-35B4-4A2E-8812-6EA2234584C6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0C854463-E63F-49C6-8253-7C4373EF9AA1}" type="pres">
      <dgm:prSet presAssocID="{2DC8A73E-909D-4E3A-8B03-8C902E9461A2}" presName="spacer" presStyleCnt="0"/>
      <dgm:spPr/>
    </dgm:pt>
    <dgm:pt modelId="{6055C645-C570-48A4-A04B-B1DA06BD997B}" type="pres">
      <dgm:prSet presAssocID="{6103CB61-8FE0-4DE1-989D-0777418BD00C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3F2ADEE3-4778-45C8-A185-1E0A8A5ACFED}" type="pres">
      <dgm:prSet presAssocID="{32E8824E-0078-4A87-A371-BF7A2CBC96ED}" presName="spacer" presStyleCnt="0"/>
      <dgm:spPr/>
    </dgm:pt>
    <dgm:pt modelId="{02B8F9C3-E10E-4751-871F-DBF408BE9F98}" type="pres">
      <dgm:prSet presAssocID="{EB7688A0-596C-49DC-94E6-EADC38FDDF00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AE013402-0457-4F35-830E-C02B35869398}" type="pres">
      <dgm:prSet presAssocID="{C2C562D3-3C84-41AA-8D64-7062BD7D3FF0}" presName="spacer" presStyleCnt="0"/>
      <dgm:spPr/>
    </dgm:pt>
    <dgm:pt modelId="{87F6E60D-80CF-4B0D-B775-1B7CFE121C48}" type="pres">
      <dgm:prSet presAssocID="{51C2C524-3523-4461-9128-72250DAC3F79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A13BA016-0642-463B-91C1-EF84CFD87EDE}" type="presOf" srcId="{51C2C524-3523-4461-9128-72250DAC3F79}" destId="{87F6E60D-80CF-4B0D-B775-1B7CFE121C48}" srcOrd="0" destOrd="0" presId="urn:microsoft.com/office/officeart/2005/8/layout/vList2"/>
    <dgm:cxn modelId="{8A404D24-AA07-438B-BFAB-55989250DEAB}" srcId="{7963DE9B-7AC9-49F8-916F-56DBB1E9DD73}" destId="{EB7688A0-596C-49DC-94E6-EADC38FDDF00}" srcOrd="2" destOrd="0" parTransId="{8456B0AD-9B48-4DFF-A244-C4620D0B75C7}" sibTransId="{C2C562D3-3C84-41AA-8D64-7062BD7D3FF0}"/>
    <dgm:cxn modelId="{F9A08629-86FF-41C2-953E-810DA5FF239D}" srcId="{7963DE9B-7AC9-49F8-916F-56DBB1E9DD73}" destId="{6103CB61-8FE0-4DE1-989D-0777418BD00C}" srcOrd="1" destOrd="0" parTransId="{11DE1057-F6C7-491B-826A-7F66BBAEAF4D}" sibTransId="{32E8824E-0078-4A87-A371-BF7A2CBC96ED}"/>
    <dgm:cxn modelId="{20439D49-E413-4D24-B337-E7B96A87EBA8}" type="presOf" srcId="{6103CB61-8FE0-4DE1-989D-0777418BD00C}" destId="{6055C645-C570-48A4-A04B-B1DA06BD997B}" srcOrd="0" destOrd="0" presId="urn:microsoft.com/office/officeart/2005/8/layout/vList2"/>
    <dgm:cxn modelId="{54586D6C-569A-40B3-A514-D8A13E9C4F7E}" type="presOf" srcId="{7963DE9B-7AC9-49F8-916F-56DBB1E9DD73}" destId="{E69F7835-F7B8-4BD6-AFC1-AC9B857EBD17}" srcOrd="0" destOrd="0" presId="urn:microsoft.com/office/officeart/2005/8/layout/vList2"/>
    <dgm:cxn modelId="{09CEE686-4035-4490-9CFB-0B606E2C3B5C}" type="presOf" srcId="{EB7688A0-596C-49DC-94E6-EADC38FDDF00}" destId="{02B8F9C3-E10E-4751-871F-DBF408BE9F98}" srcOrd="0" destOrd="0" presId="urn:microsoft.com/office/officeart/2005/8/layout/vList2"/>
    <dgm:cxn modelId="{4F5E8FBD-F3E4-4698-9C13-704AC2CCA307}" srcId="{7963DE9B-7AC9-49F8-916F-56DBB1E9DD73}" destId="{5333938E-35B4-4A2E-8812-6EA2234584C6}" srcOrd="0" destOrd="0" parTransId="{B93A54A8-6404-4FBE-9560-C08615FA9D8D}" sibTransId="{2DC8A73E-909D-4E3A-8B03-8C902E9461A2}"/>
    <dgm:cxn modelId="{CE7BD4DF-CBF6-40EB-84F2-B762775BE71B}" type="presOf" srcId="{5333938E-35B4-4A2E-8812-6EA2234584C6}" destId="{BB27DCC0-303C-423A-9333-8A8FFEC49CA9}" srcOrd="0" destOrd="0" presId="urn:microsoft.com/office/officeart/2005/8/layout/vList2"/>
    <dgm:cxn modelId="{573C30F3-001F-413A-8180-4B8800F3B59C}" srcId="{7963DE9B-7AC9-49F8-916F-56DBB1E9DD73}" destId="{51C2C524-3523-4461-9128-72250DAC3F79}" srcOrd="3" destOrd="0" parTransId="{14B3E893-49DC-4F67-AE3B-38F65D8357AB}" sibTransId="{53A6D0AD-997B-4068-8CF6-DD5F60A7B325}"/>
    <dgm:cxn modelId="{BF54C464-1384-449A-BAAE-44140715E2CB}" type="presParOf" srcId="{E69F7835-F7B8-4BD6-AFC1-AC9B857EBD17}" destId="{BB27DCC0-303C-423A-9333-8A8FFEC49CA9}" srcOrd="0" destOrd="0" presId="urn:microsoft.com/office/officeart/2005/8/layout/vList2"/>
    <dgm:cxn modelId="{A968F56F-2A4F-4E48-B06C-9F41DF4AE810}" type="presParOf" srcId="{E69F7835-F7B8-4BD6-AFC1-AC9B857EBD17}" destId="{0C854463-E63F-49C6-8253-7C4373EF9AA1}" srcOrd="1" destOrd="0" presId="urn:microsoft.com/office/officeart/2005/8/layout/vList2"/>
    <dgm:cxn modelId="{C8A09FF0-F90B-4C7A-8E7F-56B71BC48099}" type="presParOf" srcId="{E69F7835-F7B8-4BD6-AFC1-AC9B857EBD17}" destId="{6055C645-C570-48A4-A04B-B1DA06BD997B}" srcOrd="2" destOrd="0" presId="urn:microsoft.com/office/officeart/2005/8/layout/vList2"/>
    <dgm:cxn modelId="{0E76E795-3740-4301-988B-0FED38396CBC}" type="presParOf" srcId="{E69F7835-F7B8-4BD6-AFC1-AC9B857EBD17}" destId="{3F2ADEE3-4778-45C8-A185-1E0A8A5ACFED}" srcOrd="3" destOrd="0" presId="urn:microsoft.com/office/officeart/2005/8/layout/vList2"/>
    <dgm:cxn modelId="{A249FF6C-B7CB-42E4-9DA6-AADE5B948237}" type="presParOf" srcId="{E69F7835-F7B8-4BD6-AFC1-AC9B857EBD17}" destId="{02B8F9C3-E10E-4751-871F-DBF408BE9F98}" srcOrd="4" destOrd="0" presId="urn:microsoft.com/office/officeart/2005/8/layout/vList2"/>
    <dgm:cxn modelId="{005F7525-E466-4D29-B310-78152656BA94}" type="presParOf" srcId="{E69F7835-F7B8-4BD6-AFC1-AC9B857EBD17}" destId="{AE013402-0457-4F35-830E-C02B35869398}" srcOrd="5" destOrd="0" presId="urn:microsoft.com/office/officeart/2005/8/layout/vList2"/>
    <dgm:cxn modelId="{9C07712B-510B-4DA7-8D29-CD5A766BEC2C}" type="presParOf" srcId="{E69F7835-F7B8-4BD6-AFC1-AC9B857EBD17}" destId="{87F6E60D-80CF-4B0D-B775-1B7CFE121C48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27DCC0-303C-423A-9333-8A8FFEC49CA9}">
      <dsp:nvSpPr>
        <dsp:cNvPr id="0" name=""/>
        <dsp:cNvSpPr/>
      </dsp:nvSpPr>
      <dsp:spPr>
        <a:xfrm>
          <a:off x="0" y="22154"/>
          <a:ext cx="6055450" cy="1325171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/>
            <a:t>Tamanna Akter (221-15-5298)</a:t>
          </a:r>
        </a:p>
      </dsp:txBody>
      <dsp:txXfrm>
        <a:off x="64690" y="86844"/>
        <a:ext cx="5926070" cy="1195791"/>
      </dsp:txXfrm>
    </dsp:sp>
    <dsp:sp modelId="{6055C645-C570-48A4-A04B-B1DA06BD997B}">
      <dsp:nvSpPr>
        <dsp:cNvPr id="0" name=""/>
        <dsp:cNvSpPr/>
      </dsp:nvSpPr>
      <dsp:spPr>
        <a:xfrm>
          <a:off x="0" y="1445246"/>
          <a:ext cx="6055450" cy="1325171"/>
        </a:xfrm>
        <a:prstGeom prst="roundRect">
          <a:avLst/>
        </a:prstGeom>
        <a:solidFill>
          <a:schemeClr val="accent2">
            <a:hueOff val="-1978932"/>
            <a:satOff val="0"/>
            <a:lumOff val="-803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/>
            <a:t>Arif Billah (221-15-5842)</a:t>
          </a:r>
        </a:p>
      </dsp:txBody>
      <dsp:txXfrm>
        <a:off x="64690" y="1509936"/>
        <a:ext cx="5926070" cy="1195791"/>
      </dsp:txXfrm>
    </dsp:sp>
    <dsp:sp modelId="{02B8F9C3-E10E-4751-871F-DBF408BE9F98}">
      <dsp:nvSpPr>
        <dsp:cNvPr id="0" name=""/>
        <dsp:cNvSpPr/>
      </dsp:nvSpPr>
      <dsp:spPr>
        <a:xfrm>
          <a:off x="0" y="2868337"/>
          <a:ext cx="6055450" cy="1325171"/>
        </a:xfrm>
        <a:prstGeom prst="roundRect">
          <a:avLst/>
        </a:prstGeom>
        <a:solidFill>
          <a:schemeClr val="accent2">
            <a:hueOff val="-3957863"/>
            <a:satOff val="0"/>
            <a:lumOff val="-1607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/>
            <a:t>Abdullah Al Rifat (221-15-5954)</a:t>
          </a:r>
        </a:p>
      </dsp:txBody>
      <dsp:txXfrm>
        <a:off x="64690" y="2933027"/>
        <a:ext cx="5926070" cy="1195791"/>
      </dsp:txXfrm>
    </dsp:sp>
    <dsp:sp modelId="{87F6E60D-80CF-4B0D-B775-1B7CFE121C48}">
      <dsp:nvSpPr>
        <dsp:cNvPr id="0" name=""/>
        <dsp:cNvSpPr/>
      </dsp:nvSpPr>
      <dsp:spPr>
        <a:xfrm>
          <a:off x="0" y="4291428"/>
          <a:ext cx="6055450" cy="1325171"/>
        </a:xfrm>
        <a:prstGeom prst="roundRect">
          <a:avLst/>
        </a:prstGeom>
        <a:solidFill>
          <a:schemeClr val="accent2">
            <a:hueOff val="-5936795"/>
            <a:satOff val="0"/>
            <a:lumOff val="-2411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/>
            <a:t>Binota Ray (221-15-5337)</a:t>
          </a:r>
        </a:p>
      </dsp:txBody>
      <dsp:txXfrm>
        <a:off x="64690" y="4356118"/>
        <a:ext cx="5926070" cy="119579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D284A420-F50C-4C2C-B88E-E6F4EF504B6E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93A6D2E-5228-4998-9E24-EFCCA024675E}"/>
              </a:ext>
            </a:extLst>
          </p:cNvPr>
          <p:cNvSpPr/>
          <p:nvPr/>
        </p:nvSpPr>
        <p:spPr>
          <a:xfrm>
            <a:off x="0" y="-2"/>
            <a:ext cx="12188952" cy="3567547"/>
          </a:xfrm>
          <a:prstGeom prst="rect">
            <a:avLst/>
          </a:prstGeom>
          <a:ln>
            <a:noFill/>
          </a:ln>
          <a:effectLst>
            <a:outerShdw blurRad="228600" dist="152400" dir="5460000" sx="95000" sy="95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9D878C-9930-44AF-AE18-FCA0DAE10D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1802" y="852055"/>
            <a:ext cx="10380572" cy="2581463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82D608-1F8D-47BB-B595-43B7BEACA9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1802" y="3754582"/>
            <a:ext cx="10380572" cy="2244436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D3C1DA-DAC9-422B-9450-54A7E03B3D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1EE12-F28E-4B03-A404-A8FCAE0F6316}" type="datetime1">
              <a:rPr lang="en-US" smtClean="0"/>
              <a:t>5/19/24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39A2B9-3E23-4C08-A5CE-698861210A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12E61E-26F7-4369-8F2F-6D3CDF644D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ADB48DB-8E25-4F2F-8C02-5B793937255F}"/>
              </a:ext>
            </a:extLst>
          </p:cNvPr>
          <p:cNvCxnSpPr>
            <a:cxnSpLocks/>
          </p:cNvCxnSpPr>
          <p:nvPr/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32BA7E3-7313-49C8-A245-A85BDEB13EB3}"/>
              </a:ext>
            </a:extLst>
          </p:cNvPr>
          <p:cNvCxnSpPr>
            <a:cxnSpLocks/>
          </p:cNvCxnSpPr>
          <p:nvPr/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77405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F69F7-12D5-40F0-88F0-33D60AEB0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5BB511-E79D-41D8-AF91-14A5C803FC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705DFA-4DAF-4B30-8032-503081AEA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B8189-0D9C-48A6-9FA3-862227B094CE}" type="datetime1">
              <a:rPr lang="en-US" smtClean="0"/>
              <a:t>5/19/24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34FBF5-16C0-46A0-916A-4910C1B61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626EA6-7E48-454C-887A-0EF3356F9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6254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A312BAB-A07B-4FEA-8EB5-A7BD8B24C6D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245A432-7E52-48B5-A8BB-13EED592E35A}"/>
              </a:ext>
            </a:extLst>
          </p:cNvPr>
          <p:cNvSpPr/>
          <p:nvPr/>
        </p:nvSpPr>
        <p:spPr>
          <a:xfrm>
            <a:off x="7813964" y="0"/>
            <a:ext cx="4378036" cy="6858000"/>
          </a:xfrm>
          <a:prstGeom prst="rect">
            <a:avLst/>
          </a:prstGeom>
          <a:ln>
            <a:noFill/>
          </a:ln>
          <a:effectLst>
            <a:outerShdw blurRad="254000" dist="152400" dir="10680000" sx="95000" sy="95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56288B6-16BD-4DEE-9187-C78963ED1D8A}"/>
              </a:ext>
            </a:extLst>
          </p:cNvPr>
          <p:cNvCxnSpPr>
            <a:cxnSpLocks/>
          </p:cNvCxnSpPr>
          <p:nvPr/>
        </p:nvCxnSpPr>
        <p:spPr>
          <a:xfrm rot="16200000" flipH="1">
            <a:off x="10361537" y="120772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F9259F7B-ED77-4251-A424-93712C6F57A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139544" y="872836"/>
            <a:ext cx="2521527" cy="5119256"/>
          </a:xfrm>
        </p:spPr>
        <p:txBody>
          <a:bodyPr vert="eaVert" anchor="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295692-9BD0-4EB9-B344-9A6945DB0B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56746" y="872836"/>
            <a:ext cx="6634169" cy="511925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128527-7CED-4CF3-A260-649685D2E6D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9184" y="6236208"/>
            <a:ext cx="3037459" cy="365125"/>
          </a:xfrm>
        </p:spPr>
        <p:txBody>
          <a:bodyPr/>
          <a:lstStyle/>
          <a:p>
            <a:fld id="{26ADDCAE-6443-42C3-9C19-F95985500186}" type="datetime1">
              <a:rPr lang="en-US" smtClean="0"/>
              <a:t>5/19/24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517F65-E517-4B50-B559-FD7D59F3E8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9184" y="237744"/>
            <a:ext cx="35814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ED40B7-46EE-49D9-BE89-7E101F80A4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2840" y="237744"/>
            <a:ext cx="756746" cy="365760"/>
          </a:xfrm>
        </p:spPr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05031BF-2EA5-4128-B6AF-2D0F5A101095}"/>
              </a:ext>
            </a:extLst>
          </p:cNvPr>
          <p:cNvCxnSpPr>
            <a:cxnSpLocks/>
          </p:cNvCxnSpPr>
          <p:nvPr/>
        </p:nvCxnSpPr>
        <p:spPr>
          <a:xfrm rot="16200000" flipH="1">
            <a:off x="10361537" y="120772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93266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62CCA-8D32-44C3-809A-54D0245B8A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858982"/>
            <a:ext cx="10380573" cy="143227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689041-349C-49F8-B155-6F58628737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799" y="2750126"/>
            <a:ext cx="10381205" cy="32617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35E088-72B1-425B-B53B-81B1348261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62799E-EB8E-4038-8063-81BB57C732D4}" type="datetime1">
              <a:rPr lang="en-US" smtClean="0"/>
              <a:t>5/19/24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180451-8BF9-48B2-8E6A-9E15C83357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68196E-3A76-4417-BFD8-4400D16E0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5427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CFB183B-99B9-4420-AB2D-07056851052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6DF62B9-1876-4EEB-929D-B46F98265E34}"/>
              </a:ext>
            </a:extLst>
          </p:cNvPr>
          <p:cNvSpPr/>
          <p:nvPr/>
        </p:nvSpPr>
        <p:spPr>
          <a:xfrm>
            <a:off x="0" y="-2"/>
            <a:ext cx="12192000" cy="3862064"/>
          </a:xfrm>
          <a:prstGeom prst="rect">
            <a:avLst/>
          </a:prstGeom>
          <a:ln>
            <a:noFill/>
          </a:ln>
          <a:effectLst>
            <a:outerShdw blurRad="203200" dist="127000" dir="5460000" sx="96000" sy="96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5F0E4DD-839A-4BD2-B5FA-FF319E87D037}"/>
              </a:ext>
            </a:extLst>
          </p:cNvPr>
          <p:cNvCxnSpPr>
            <a:cxnSpLocks/>
          </p:cNvCxnSpPr>
          <p:nvPr/>
        </p:nvCxnSpPr>
        <p:spPr>
          <a:xfrm>
            <a:off x="11668155" y="852056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7692C2FB-E558-4132-AAF5-EFCED0144B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852056"/>
            <a:ext cx="10380572" cy="2576944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A20424-DA4E-467F-AC0A-D44192A54F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1797" y="4202832"/>
            <a:ext cx="10395116" cy="178926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B39F9C-ADA9-4225-9D74-193A8894ED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32481" y="6236208"/>
            <a:ext cx="3037459" cy="365125"/>
          </a:xfrm>
        </p:spPr>
        <p:txBody>
          <a:bodyPr/>
          <a:lstStyle/>
          <a:p>
            <a:fld id="{217A73C3-B243-44D3-809D-EF8FDFBD85D4}" type="datetime1">
              <a:rPr lang="en-US" smtClean="0"/>
              <a:t>5/19/24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057DEC-B96B-4D69-8B62-5156FDA6D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2481" y="237744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BF4AC1-9934-43DC-B9AC-322612A74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89782" y="237744"/>
            <a:ext cx="756746" cy="365760"/>
          </a:xfrm>
        </p:spPr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CBDA60A-39CD-41D4-8AE5-0FB7FD78559C}"/>
              </a:ext>
            </a:extLst>
          </p:cNvPr>
          <p:cNvCxnSpPr>
            <a:cxnSpLocks/>
          </p:cNvCxnSpPr>
          <p:nvPr/>
        </p:nvCxnSpPr>
        <p:spPr>
          <a:xfrm>
            <a:off x="11668155" y="852056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4946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1CAF84-4A19-4D9A-9B82-46BCBED4F7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858982"/>
            <a:ext cx="10380573" cy="143227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A373DD-26AC-4E69-A17C-538D9C7C68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1800" y="2833255"/>
            <a:ext cx="5045281" cy="31657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D30C23-A75F-45DF-BCCF-760C533AC7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7092" y="2833255"/>
            <a:ext cx="5045281" cy="31657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2C3974-73EC-4F1B-9E92-0E279ABEE5C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32481" y="6236208"/>
            <a:ext cx="3037459" cy="365125"/>
          </a:xfrm>
        </p:spPr>
        <p:txBody>
          <a:bodyPr/>
          <a:lstStyle/>
          <a:p>
            <a:fld id="{C9B6D3E3-28E2-4380-A113-67698215C5F8}" type="datetime1">
              <a:rPr lang="en-US" smtClean="0"/>
              <a:t>5/19/24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70B3F2-3F28-42A3-9701-A6F01F1B18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2481" y="237744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E7A2FC-50E7-4972-9F28-E3AC4EF93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89782" y="237744"/>
            <a:ext cx="756746" cy="365760"/>
          </a:xfrm>
        </p:spPr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2222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65F85-77E6-4F6D-9FFA-5D76201B1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2" y="872836"/>
            <a:ext cx="10380572" cy="14270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6C0DAE-58D1-45D9-9FC4-B0864E332C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1801" y="2713326"/>
            <a:ext cx="5023424" cy="823912"/>
          </a:xfrm>
        </p:spPr>
        <p:txBody>
          <a:bodyPr anchor="b">
            <a:normAutofit/>
          </a:bodyPr>
          <a:lstStyle>
            <a:lvl1pPr marL="0" indent="0">
              <a:buNone/>
              <a:defRPr sz="2400" b="0" i="1" u="none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1E63D7-9812-4EA1-A0A2-14D974311F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1801" y="3706091"/>
            <a:ext cx="5023424" cy="233449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C5055B-04A0-47D3-90ED-135025F857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94211" y="2713326"/>
            <a:ext cx="5048163" cy="823912"/>
          </a:xfrm>
        </p:spPr>
        <p:txBody>
          <a:bodyPr anchor="b">
            <a:normAutofit/>
          </a:bodyPr>
          <a:lstStyle>
            <a:lvl1pPr marL="0" indent="0">
              <a:buNone/>
              <a:defRPr sz="2400" b="0" i="1" u="none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8936E6E-8F64-49E6-B57C-86CF92D1689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94211" y="3706091"/>
            <a:ext cx="5048163" cy="233449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CFFBEAD-2827-40DA-8338-2D691325F1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32481" y="6236208"/>
            <a:ext cx="3037459" cy="365125"/>
          </a:xfrm>
        </p:spPr>
        <p:txBody>
          <a:bodyPr/>
          <a:lstStyle/>
          <a:p>
            <a:fld id="{A9EFCB61-04AD-47C9-BF79-2BD8B9CEC07A}" type="datetime1">
              <a:rPr lang="en-US" smtClean="0"/>
              <a:t>5/19/24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F34B88D-9C6E-4A88-985C-3ED5057A1F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2481" y="237744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80B6A32-2D15-425F-B6A9-146AFB5C1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89782" y="237744"/>
            <a:ext cx="756746" cy="365760"/>
          </a:xfrm>
        </p:spPr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3664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81B7C-9BD5-4CF8-BAEB-A6CB78DA2F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85F1D3-3353-4FC6-8854-51B0BFFD6D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35E0C-D585-492F-8146-7493F4086301}" type="datetime1">
              <a:rPr lang="en-US" smtClean="0"/>
              <a:t>5/19/24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226CE6-6BEB-46DB-BD4B-9B8AE89A1A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81BCCC-8B3F-40B3-91D5-52E53B2AA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8596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2C0FBB6-4CCA-4358-9DD5-CDF2173E63C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902559A-671A-4FDE-82C3-1CF8CFCF1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48390-48B5-49AB-B019-A7C8FB8C31F6}" type="datetime1">
              <a:rPr lang="en-US" smtClean="0"/>
              <a:t>5/19/24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8A14275-250D-437E-BAF1-5BB3CDE64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D93BDE-2A52-4AA7-B222-0F25570EB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E6B771E-DDF7-430C-9462-BA1D3742C84E}"/>
              </a:ext>
            </a:extLst>
          </p:cNvPr>
          <p:cNvCxnSpPr>
            <a:cxnSpLocks/>
          </p:cNvCxnSpPr>
          <p:nvPr/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37701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DF9A0B00-F6ED-4C3A-97DC-C2AF9D62EE8B}"/>
              </a:ext>
            </a:extLst>
          </p:cNvPr>
          <p:cNvSpPr/>
          <p:nvPr/>
        </p:nvSpPr>
        <p:spPr>
          <a:xfrm>
            <a:off x="79067" y="0"/>
            <a:ext cx="4998624" cy="6858000"/>
          </a:xfrm>
          <a:prstGeom prst="rect">
            <a:avLst/>
          </a:prstGeom>
          <a:ln>
            <a:noFill/>
          </a:ln>
          <a:effectLst>
            <a:outerShdw blurRad="228600" dist="114300" dir="21540000" sx="96000" sy="96000" algn="t" rotWithShape="0">
              <a:srgbClr val="000000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3" name="Rectangle 122">
            <a:extLst>
              <a:ext uri="{FF2B5EF4-FFF2-40B4-BE49-F238E27FC236}">
                <a16:creationId xmlns:a16="http://schemas.microsoft.com/office/drawing/2014/main" id="{3B025FD9-B9EF-4F5C-B67D-3485253B7A6A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7F545CD-A200-4C66-BF9A-9B839D0CE648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ln>
            <a:noFill/>
          </a:ln>
          <a:effectLst>
            <a:outerShdw blurRad="228600" dist="152400" dir="21540000" sx="96000" sy="96000" algn="t" rotWithShape="0">
              <a:srgbClr val="000000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110916-EEE9-418C-B24A-EC09A6D228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0537" y="872836"/>
            <a:ext cx="4560525" cy="2281050"/>
          </a:xfrm>
        </p:spPr>
        <p:txBody>
          <a:bodyPr anchor="b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C3A0F4-FD98-409E-B41A-5F4352C6A8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21781" y="872837"/>
            <a:ext cx="4520593" cy="5140036"/>
          </a:xfrm>
        </p:spPr>
        <p:txBody>
          <a:bodyPr>
            <a:normAutofit/>
          </a:bodyPr>
          <a:lstStyle>
            <a:lvl1pPr algn="l">
              <a:defRPr sz="2800"/>
            </a:lvl1pPr>
            <a:lvl2pPr algn="l">
              <a:defRPr sz="2400"/>
            </a:lvl2pPr>
            <a:lvl3pPr algn="l">
              <a:defRPr sz="2000"/>
            </a:lvl3pPr>
            <a:lvl4pPr algn="l">
              <a:defRPr sz="1800"/>
            </a:lvl4pPr>
            <a:lvl5pPr algn="l"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FABF6F-6E7C-4B3F-B205-09361DA589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70537" y="3442854"/>
            <a:ext cx="4560525" cy="2576945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25198D-8500-4277-AA5D-3C3D8FDDCF4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9184" y="6236208"/>
            <a:ext cx="3037459" cy="365125"/>
          </a:xfrm>
        </p:spPr>
        <p:txBody>
          <a:bodyPr/>
          <a:lstStyle/>
          <a:p>
            <a:fld id="{962E767E-8A14-4E70-91B9-2101CBC4D7BD}" type="datetime1">
              <a:rPr lang="en-US" smtClean="0"/>
              <a:t>5/19/24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8D219F-027A-4632-9FB0-BD098D569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9184" y="237744"/>
            <a:ext cx="3792532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30C82B-C7DC-434D-8768-DE9D117671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2840" y="237744"/>
            <a:ext cx="756746" cy="365760"/>
          </a:xfrm>
        </p:spPr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A8CCC603-9605-46C8-9034-8DAE6AC40DD9}"/>
              </a:ext>
            </a:extLst>
          </p:cNvPr>
          <p:cNvCxnSpPr>
            <a:cxnSpLocks/>
          </p:cNvCxnSpPr>
          <p:nvPr/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CBBF1D9-8F8F-45A3-BDB4-952D0FB20A4D}"/>
              </a:ext>
            </a:extLst>
          </p:cNvPr>
          <p:cNvCxnSpPr>
            <a:cxnSpLocks/>
          </p:cNvCxnSpPr>
          <p:nvPr/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17873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2" name="Rectangle 71">
            <a:extLst>
              <a:ext uri="{FF2B5EF4-FFF2-40B4-BE49-F238E27FC236}">
                <a16:creationId xmlns:a16="http://schemas.microsoft.com/office/drawing/2014/main" id="{CBEB8797-B080-41A6-B14E-8DC7F0F27E4E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0C6C7272-A552-46B3-992F-F5ADD5AA2443}"/>
              </a:ext>
            </a:extLst>
          </p:cNvPr>
          <p:cNvSpPr/>
          <p:nvPr/>
        </p:nvSpPr>
        <p:spPr>
          <a:xfrm>
            <a:off x="-1" y="0"/>
            <a:ext cx="6087677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28600" dist="152400" dir="21540000" sx="96000" sy="96000" algn="t" rotWithShape="0">
              <a:srgbClr val="000000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5F6AD1-1E6C-46AF-8431-6627180FFD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733" y="858981"/>
            <a:ext cx="4556749" cy="2281052"/>
          </a:xfrm>
        </p:spPr>
        <p:txBody>
          <a:bodyPr anchor="b"/>
          <a:lstStyle>
            <a:lvl1pPr>
              <a:defRPr 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88A91F9-760E-4CF4-8A03-FA1482C35EB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559826" y="865909"/>
            <a:ext cx="4582548" cy="512618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49A9D5-BA6E-4C4A-88A0-5BB86958B8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8733" y="3429000"/>
            <a:ext cx="4556749" cy="2590800"/>
          </a:xfrm>
        </p:spPr>
        <p:txBody>
          <a:bodyPr/>
          <a:lstStyle>
            <a:lvl1pPr marL="0" indent="0">
              <a:buNone/>
              <a:def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56899E-70A1-4EFB-87EC-6C4F3BC0360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9184" y="6236208"/>
            <a:ext cx="3037459" cy="365125"/>
          </a:xfrm>
        </p:spPr>
        <p:txBody>
          <a:bodyPr/>
          <a:lstStyle/>
          <a:p>
            <a:fld id="{01AF0C4B-5A4A-45CA-ABEC-10F107160D33}" type="datetime1">
              <a:rPr lang="en-US" smtClean="0"/>
              <a:t>5/19/24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C34B05-4931-4BC8-BD43-9E6B944B3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9184" y="237744"/>
            <a:ext cx="4114800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4ABE5D-7EA4-4D33-B23E-52E640CBF2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2840" y="237744"/>
            <a:ext cx="756746" cy="365760"/>
          </a:xfrm>
        </p:spPr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DF0DB5EA-94EC-4DB5-B8E5-B454005C1552}"/>
              </a:ext>
            </a:extLst>
          </p:cNvPr>
          <p:cNvCxnSpPr>
            <a:cxnSpLocks/>
          </p:cNvCxnSpPr>
          <p:nvPr/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699FF82-B951-46E6-AEA7-0993C867FB6D}"/>
              </a:ext>
            </a:extLst>
          </p:cNvPr>
          <p:cNvCxnSpPr>
            <a:cxnSpLocks/>
          </p:cNvCxnSpPr>
          <p:nvPr/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84781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38E7D36-B1C9-463C-983F-AEA5810A60D0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B9A221-B33F-47C2-85FF-2C8F363D797B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D0E0EF1-7626-4514-9337-271DD661B1EB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65" name="Rectangle 64">
            <a:extLst>
              <a:ext uri="{FF2B5EF4-FFF2-40B4-BE49-F238E27FC236}">
                <a16:creationId xmlns:a16="http://schemas.microsoft.com/office/drawing/2014/main" id="{5F0B1492-9A00-4F80-8771-0BB2C2C4353C}"/>
              </a:ext>
            </a:extLst>
          </p:cNvPr>
          <p:cNvSpPr/>
          <p:nvPr/>
        </p:nvSpPr>
        <p:spPr>
          <a:xfrm>
            <a:off x="0" y="-2"/>
            <a:ext cx="12188952" cy="2544415"/>
          </a:xfrm>
          <a:prstGeom prst="rect">
            <a:avLst/>
          </a:prstGeom>
          <a:ln>
            <a:noFill/>
          </a:ln>
          <a:effectLst>
            <a:outerShdw blurRad="190500" dist="127000" dir="5460000" sx="94000" sy="94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462805-4F8E-44FE-905C-2C3F1A2B3D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858982"/>
            <a:ext cx="10380573" cy="14322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45021C-0380-49AA-ADA1-A8B473FBF5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1799" y="2750126"/>
            <a:ext cx="10381205" cy="32617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7A2409-F298-40BF-BFAC-65A3E71D29E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32481" y="624007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6989806E-8E94-473C-AEE7-BE6F15F85533}" type="datetime1">
              <a:rPr lang="en-US" smtClean="0"/>
              <a:t>5/19/24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4799D8-4DBF-4BB2-8D2B-65592ADC90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2481" y="23619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F99666-11C3-48A1-966C-439EBF9D9A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89782" y="235881"/>
            <a:ext cx="756746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en-US" sz="1400" b="1" kern="1200" smtClean="0">
                <a:solidFill>
                  <a:schemeClr val="tx1"/>
                </a:solidFill>
                <a:latin typeface="Bierstadt" panose="020B0504020202020204" pitchFamily="34" charset="0"/>
                <a:ea typeface="+mn-ea"/>
                <a:cs typeface="+mn-cs"/>
              </a:defRPr>
            </a:lvl1pPr>
          </a:lstStyle>
          <a:p>
            <a:fld id="{B4A918BC-4D43-4B42-B3C0-E7EBE25E6AF0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7FAC7B62-8ACC-41ED-80AB-8D1CDF38B9E4}"/>
              </a:ext>
            </a:extLst>
          </p:cNvPr>
          <p:cNvCxnSpPr>
            <a:cxnSpLocks/>
          </p:cNvCxnSpPr>
          <p:nvPr/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45FF525-9A83-4625-99D9-B267BDE077E7}"/>
              </a:ext>
            </a:extLst>
          </p:cNvPr>
          <p:cNvCxnSpPr>
            <a:cxnSpLocks/>
          </p:cNvCxnSpPr>
          <p:nvPr/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19814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24" r:id="rId1"/>
    <p:sldLayoutId id="2147484125" r:id="rId2"/>
    <p:sldLayoutId id="2147484126" r:id="rId3"/>
    <p:sldLayoutId id="2147484127" r:id="rId4"/>
    <p:sldLayoutId id="2147484128" r:id="rId5"/>
    <p:sldLayoutId id="2147484122" r:id="rId6"/>
    <p:sldLayoutId id="2147484118" r:id="rId7"/>
    <p:sldLayoutId id="2147484119" r:id="rId8"/>
    <p:sldLayoutId id="2147484120" r:id="rId9"/>
    <p:sldLayoutId id="2147484121" r:id="rId10"/>
    <p:sldLayoutId id="2147484123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None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2" name="Slide Background">
            <a:extLst>
              <a:ext uri="{FF2B5EF4-FFF2-40B4-BE49-F238E27FC236}">
                <a16:creationId xmlns:a16="http://schemas.microsoft.com/office/drawing/2014/main" id="{92B3FB01-552F-410C-9D51-BCCE5ED63E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64" name="tint">
            <a:extLst>
              <a:ext uri="{FF2B5EF4-FFF2-40B4-BE49-F238E27FC236}">
                <a16:creationId xmlns:a16="http://schemas.microsoft.com/office/drawing/2014/main" id="{9EEDBAC1-4509-4C46-B23B-6C4D7C640D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 useBgFill="1">
        <p:nvSpPr>
          <p:cNvPr id="166" name="Rectangle 165">
            <a:extLst>
              <a:ext uri="{FF2B5EF4-FFF2-40B4-BE49-F238E27FC236}">
                <a16:creationId xmlns:a16="http://schemas.microsoft.com/office/drawing/2014/main" id="{13A48C6C-3CC4-4EE5-A773-EC1EB7F59C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6000" cy="6858000"/>
          </a:xfrm>
          <a:prstGeom prst="rect">
            <a:avLst/>
          </a:prstGeom>
          <a:ln>
            <a:noFill/>
          </a:ln>
          <a:effectLst>
            <a:outerShdw blurRad="596900" dist="330200" dir="8820000" sx="87000" sy="87000" algn="t" rotWithShape="0">
              <a:srgbClr val="000000">
                <a:alpha val="2666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37FF33-C892-A614-47AC-CA537210A279}"/>
              </a:ext>
            </a:extLst>
          </p:cNvPr>
          <p:cNvSpPr txBox="1"/>
          <p:nvPr/>
        </p:nvSpPr>
        <p:spPr>
          <a:xfrm>
            <a:off x="6463988" y="2579129"/>
            <a:ext cx="4715218" cy="3433149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latin typeface="+mj-lt"/>
                <a:ea typeface="+mj-ea"/>
                <a:cs typeface="+mj-cs"/>
              </a:rPr>
              <a:t>Welcome to our presentation</a:t>
            </a:r>
          </a:p>
        </p:txBody>
      </p:sp>
      <p:sp useBgFill="1">
        <p:nvSpPr>
          <p:cNvPr id="168" name="Rectangle 167">
            <a:extLst>
              <a:ext uri="{FF2B5EF4-FFF2-40B4-BE49-F238E27FC236}">
                <a16:creationId xmlns:a16="http://schemas.microsoft.com/office/drawing/2014/main" id="{F489C2E0-4895-4B72-85EA-7EE9FAFFDC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5999" y="0"/>
            <a:ext cx="6096000" cy="1874237"/>
          </a:xfrm>
          <a:prstGeom prst="rect">
            <a:avLst/>
          </a:prstGeom>
          <a:ln>
            <a:noFill/>
          </a:ln>
          <a:effectLst>
            <a:outerShdw blurRad="254000" dist="127000" dir="5460000" sx="90000" sy="90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953545-F717-C0A2-7520-483CB2582E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012" r="4990" b="2"/>
          <a:stretch/>
        </p:blipFill>
        <p:spPr>
          <a:xfrm>
            <a:off x="332480" y="431295"/>
            <a:ext cx="5377978" cy="6050262"/>
          </a:xfrm>
          <a:prstGeom prst="rect">
            <a:avLst/>
          </a:prstGeom>
        </p:spPr>
      </p:pic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872DAFA4-5D2E-4391-AD38-B26F579F40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668155" y="985882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92A9FF9-C22C-B786-C1B5-772013C7D60E}"/>
              </a:ext>
            </a:extLst>
          </p:cNvPr>
          <p:cNvSpPr/>
          <p:nvPr/>
        </p:nvSpPr>
        <p:spPr>
          <a:xfrm>
            <a:off x="808007" y="277004"/>
            <a:ext cx="10653625" cy="104954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Security/Safety</a:t>
            </a:r>
            <a:endParaRPr lang="en-US" sz="3600" b="1">
              <a:solidFill>
                <a:schemeClr val="bg1"/>
              </a:solidFill>
              <a:latin typeface="Times New Roman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FF18991-B995-DB77-CD0C-C3FC6DADB1A0}"/>
              </a:ext>
            </a:extLst>
          </p:cNvPr>
          <p:cNvSpPr/>
          <p:nvPr/>
        </p:nvSpPr>
        <p:spPr>
          <a:xfrm>
            <a:off x="774120" y="1903168"/>
            <a:ext cx="10653621" cy="115018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285750" indent="-285750">
              <a:buFont typeface="Arial"/>
              <a:buChar char="•"/>
            </a:pPr>
            <a:r>
              <a:rPr lang="en-US">
                <a:solidFill>
                  <a:srgbClr val="0D0D0D"/>
                </a:solidFill>
                <a:latin typeface="Calibri"/>
                <a:ea typeface="+mn-lt"/>
                <a:cs typeface="+mn-lt"/>
              </a:rPr>
              <a:t>All data transmitted between clients and therapists, including video calls, messages, and stored session notes, should be encrypted using strong encryption protocols such as TLS/SSL. This ensures that sensitive information is secure from unauthorized access during transmission.</a:t>
            </a:r>
            <a:endParaRPr lang="en-US">
              <a:latin typeface="Calibri"/>
              <a:ea typeface="Calibri"/>
              <a:cs typeface="Calibri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F6AF74F-8F7D-1DD4-BB60-218AC77DE88B}"/>
              </a:ext>
            </a:extLst>
          </p:cNvPr>
          <p:cNvSpPr/>
          <p:nvPr/>
        </p:nvSpPr>
        <p:spPr>
          <a:xfrm>
            <a:off x="802874" y="3427168"/>
            <a:ext cx="10653622" cy="104954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285750" indent="-285750">
              <a:buFont typeface="Arial"/>
              <a:buChar char="•"/>
            </a:pPr>
            <a:r>
              <a:rPr lang="en-US">
                <a:solidFill>
                  <a:srgbClr val="0D0D0D"/>
                </a:solidFill>
                <a:latin typeface="Calibri"/>
                <a:ea typeface="+mn-lt"/>
                <a:cs typeface="+mn-lt"/>
              </a:rPr>
              <a:t>Adherence to relevant health data protection regulations, such as HIPAA in the United States, GDPR in Europe, or similar standards globally, which govern the handling and privacy of patient information.</a:t>
            </a:r>
            <a:endParaRPr lang="en-US">
              <a:latin typeface="Calibri"/>
              <a:ea typeface="Calibri"/>
              <a:cs typeface="Calibri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F65603D-6AAA-E434-1167-27B4A584C575}"/>
              </a:ext>
            </a:extLst>
          </p:cNvPr>
          <p:cNvSpPr txBox="1"/>
          <p:nvPr/>
        </p:nvSpPr>
        <p:spPr>
          <a:xfrm>
            <a:off x="1135529" y="2764117"/>
            <a:ext cx="3331882" cy="28388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DC784E0-5336-3489-B537-C064DB6CEBB4}"/>
              </a:ext>
            </a:extLst>
          </p:cNvPr>
          <p:cNvSpPr/>
          <p:nvPr/>
        </p:nvSpPr>
        <p:spPr>
          <a:xfrm>
            <a:off x="1133555" y="1428714"/>
            <a:ext cx="6340413" cy="64698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b="1">
                <a:solidFill>
                  <a:schemeClr val="tx1"/>
                </a:solidFill>
                <a:latin typeface="Calibri"/>
                <a:ea typeface="+mn-lt"/>
                <a:cs typeface="+mn-lt"/>
              </a:rPr>
              <a:t>Data Encryption</a:t>
            </a:r>
            <a:endParaRPr lang="en-US" sz="2400" b="1">
              <a:solidFill>
                <a:schemeClr val="tx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C8191000-8E20-C591-5487-063A4E460EDF}"/>
              </a:ext>
            </a:extLst>
          </p:cNvPr>
          <p:cNvSpPr/>
          <p:nvPr/>
        </p:nvSpPr>
        <p:spPr>
          <a:xfrm>
            <a:off x="1133554" y="3139618"/>
            <a:ext cx="6340413" cy="560716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400" b="1">
              <a:solidFill>
                <a:schemeClr val="tx1"/>
              </a:solidFill>
              <a:latin typeface="Bierstadt"/>
              <a:ea typeface="Calibri"/>
              <a:cs typeface="Calibri"/>
            </a:endParaRPr>
          </a:p>
        </p:txBody>
      </p:sp>
      <p:sp>
        <p:nvSpPr>
          <p:cNvPr id="18" name="TextBox 15">
            <a:extLst>
              <a:ext uri="{FF2B5EF4-FFF2-40B4-BE49-F238E27FC236}">
                <a16:creationId xmlns:a16="http://schemas.microsoft.com/office/drawing/2014/main" id="{6BCC037D-4BAA-FCD3-7EDB-0F83F97F53DD}"/>
              </a:ext>
            </a:extLst>
          </p:cNvPr>
          <p:cNvSpPr txBox="1"/>
          <p:nvPr/>
        </p:nvSpPr>
        <p:spPr>
          <a:xfrm>
            <a:off x="2388616" y="3189518"/>
            <a:ext cx="4151107" cy="46166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>
                <a:solidFill>
                  <a:srgbClr val="262626"/>
                </a:solidFill>
                <a:latin typeface="Calibri"/>
                <a:ea typeface="+mn-lt"/>
                <a:cs typeface="+mn-lt"/>
              </a:rPr>
              <a:t>Compliance with Regulations</a:t>
            </a:r>
            <a:endParaRPr lang="en-US" sz="2400" b="1">
              <a:solidFill>
                <a:srgbClr val="262626"/>
              </a:solidFill>
              <a:latin typeface="Calibri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855AC640-4845-43B1-B786-489E490AD0C2}"/>
              </a:ext>
            </a:extLst>
          </p:cNvPr>
          <p:cNvSpPr/>
          <p:nvPr/>
        </p:nvSpPr>
        <p:spPr>
          <a:xfrm>
            <a:off x="802873" y="4965545"/>
            <a:ext cx="10653622" cy="877018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285750" indent="-285750">
              <a:buFont typeface="Arial"/>
              <a:buChar char="•"/>
            </a:pPr>
            <a:r>
              <a:rPr lang="en-US">
                <a:solidFill>
                  <a:srgbClr val="0D0D0D"/>
                </a:solidFill>
                <a:ea typeface="+mn-lt"/>
                <a:cs typeface="+mn-lt"/>
              </a:rPr>
              <a:t>Implementation of strong authentication methods, such as two-factor authentication (2FA), to verify the identity of both therapists and clients. This reduces the risk of unauthorized access to accounts.</a:t>
            </a:r>
            <a:endParaRPr lang="en-US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CB64FCC8-212D-4006-7A05-21FC9EFA0749}"/>
              </a:ext>
            </a:extLst>
          </p:cNvPr>
          <p:cNvSpPr/>
          <p:nvPr/>
        </p:nvSpPr>
        <p:spPr>
          <a:xfrm>
            <a:off x="1291704" y="4577354"/>
            <a:ext cx="6340413" cy="560716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b="1">
                <a:solidFill>
                  <a:srgbClr val="262626"/>
                </a:solidFill>
                <a:ea typeface="+mn-lt"/>
                <a:cs typeface="+mn-lt"/>
              </a:rPr>
              <a:t>Secure Authentication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1002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B4DD57E-C13F-AC24-2044-F5DC812D0E59}"/>
              </a:ext>
            </a:extLst>
          </p:cNvPr>
          <p:cNvSpPr/>
          <p:nvPr/>
        </p:nvSpPr>
        <p:spPr>
          <a:xfrm>
            <a:off x="808007" y="277004"/>
            <a:ext cx="10653625" cy="104954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Security/Safety</a:t>
            </a:r>
            <a:endParaRPr lang="en-US" sz="3600" b="1">
              <a:solidFill>
                <a:schemeClr val="bg1"/>
              </a:solidFill>
              <a:latin typeface="Times New Roman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7368D51-C794-AD12-54A1-DC090E3FFBA1}"/>
              </a:ext>
            </a:extLst>
          </p:cNvPr>
          <p:cNvSpPr/>
          <p:nvPr/>
        </p:nvSpPr>
        <p:spPr>
          <a:xfrm>
            <a:off x="802875" y="1860036"/>
            <a:ext cx="10653621" cy="115018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285750" indent="-285750">
              <a:buFont typeface="Arial"/>
              <a:buChar char="•"/>
            </a:pPr>
            <a:r>
              <a:rPr lang="en-US" sz="2000">
                <a:solidFill>
                  <a:srgbClr val="0D0D0D"/>
                </a:solidFill>
                <a:latin typeface="Calibri"/>
                <a:ea typeface="+mn-lt"/>
                <a:cs typeface="+mn-lt"/>
              </a:rPr>
              <a:t>Clients should have control over their privacy settings, including the ability to control who can see their profiles and personal information, and the ability to delete their data permanently.</a:t>
            </a:r>
            <a:endParaRPr lang="en-US" sz="2000">
              <a:latin typeface="Calibri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5E57CB8-A6C4-2F69-425E-2C662500D6F1}"/>
              </a:ext>
            </a:extLst>
          </p:cNvPr>
          <p:cNvSpPr/>
          <p:nvPr/>
        </p:nvSpPr>
        <p:spPr>
          <a:xfrm>
            <a:off x="1191064" y="1543733"/>
            <a:ext cx="6340413" cy="64698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b="1">
                <a:solidFill>
                  <a:srgbClr val="262626"/>
                </a:solidFill>
                <a:ea typeface="+mn-lt"/>
                <a:cs typeface="+mn-lt"/>
              </a:rPr>
              <a:t>Privacy Controls</a:t>
            </a:r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9576118-B66B-5CB1-3EA4-3E0777A300EF}"/>
              </a:ext>
            </a:extLst>
          </p:cNvPr>
          <p:cNvSpPr/>
          <p:nvPr/>
        </p:nvSpPr>
        <p:spPr>
          <a:xfrm>
            <a:off x="802874" y="3542187"/>
            <a:ext cx="10653621" cy="115018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285750" indent="-285750">
              <a:buFont typeface="Arial"/>
              <a:buChar char="•"/>
            </a:pPr>
            <a:endParaRPr lang="en-US" sz="1200">
              <a:solidFill>
                <a:srgbClr val="0D0D0D"/>
              </a:solidFill>
            </a:endParaRPr>
          </a:p>
          <a:p>
            <a:pPr marL="285750" indent="-285750">
              <a:buFont typeface="Arial"/>
              <a:buChar char="•"/>
            </a:pPr>
            <a:endParaRPr lang="en-US"/>
          </a:p>
          <a:p>
            <a:endParaRPr lang="en-US"/>
          </a:p>
          <a:p>
            <a:pPr marL="342900" indent="-342900">
              <a:buFont typeface="Arial"/>
              <a:buChar char="•"/>
            </a:pPr>
            <a:endParaRPr lang="en-US" sz="2000">
              <a:solidFill>
                <a:schemeClr val="tx1"/>
              </a:solidFill>
              <a:latin typeface="Calibri"/>
              <a:ea typeface="Calibri"/>
              <a:cs typeface="Calibri"/>
            </a:endParaRPr>
          </a:p>
          <a:p>
            <a:pPr marL="342900" indent="-342900">
              <a:buFont typeface="Arial"/>
              <a:buChar char="•"/>
            </a:pPr>
            <a:r>
              <a:rPr lang="en-US" sz="200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Integration of secure payment gateways that comply with PCI DSS standards to protect financial data used during transactions.</a:t>
            </a:r>
          </a:p>
          <a:p>
            <a:endParaRPr lang="en-US"/>
          </a:p>
          <a:p>
            <a:br>
              <a:rPr lang="en-US"/>
            </a:br>
            <a:br>
              <a:rPr lang="en-US"/>
            </a:br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842EB31-C00D-5519-D249-ADD42B22374A}"/>
              </a:ext>
            </a:extLst>
          </p:cNvPr>
          <p:cNvSpPr/>
          <p:nvPr/>
        </p:nvSpPr>
        <p:spPr>
          <a:xfrm>
            <a:off x="1191063" y="3125241"/>
            <a:ext cx="6340413" cy="618226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b="1">
                <a:solidFill>
                  <a:srgbClr val="262626"/>
                </a:solidFill>
                <a:ea typeface="+mn-lt"/>
                <a:cs typeface="+mn-lt"/>
              </a:rPr>
              <a:t>Secure Payment Processing</a:t>
            </a:r>
            <a:endParaRPr lang="en-U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B163A45D-A453-83E3-DCA9-9EAF753E0DDC}"/>
              </a:ext>
            </a:extLst>
          </p:cNvPr>
          <p:cNvSpPr/>
          <p:nvPr/>
        </p:nvSpPr>
        <p:spPr>
          <a:xfrm>
            <a:off x="802873" y="5224338"/>
            <a:ext cx="10653621" cy="1006413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285750" indent="-285750">
              <a:buFont typeface="Arial"/>
              <a:buChar char="•"/>
            </a:pPr>
            <a:endParaRPr lang="en-US" sz="1200">
              <a:solidFill>
                <a:srgbClr val="0D0D0D"/>
              </a:solidFill>
            </a:endParaRPr>
          </a:p>
          <a:p>
            <a:pPr marL="285750" indent="-285750">
              <a:buFont typeface="Arial"/>
              <a:buChar char="•"/>
            </a:pPr>
            <a:endParaRPr lang="en-US"/>
          </a:p>
          <a:p>
            <a:pPr marL="342900" indent="-342900">
              <a:buFont typeface="Arial"/>
              <a:buChar char="•"/>
            </a:pPr>
            <a:endParaRPr lang="en-US" sz="2000">
              <a:solidFill>
                <a:srgbClr val="262626"/>
              </a:solidFill>
              <a:latin typeface="Calibri"/>
              <a:ea typeface="Calibri"/>
              <a:cs typeface="Calibri"/>
            </a:endParaRPr>
          </a:p>
          <a:p>
            <a:pPr marL="342900" indent="-342900">
              <a:buFont typeface="Arial"/>
              <a:buChar char="•"/>
            </a:pPr>
            <a:r>
              <a:rPr lang="en-US" sz="2000">
                <a:solidFill>
                  <a:srgbClr val="0D0D0D"/>
                </a:solidFill>
                <a:latin typeface="Calibri"/>
                <a:ea typeface="+mn-lt"/>
                <a:cs typeface="+mn-lt"/>
              </a:rPr>
              <a:t>Conducting regular security audits and vulnerability assessments to identify and rectify potential security issues.</a:t>
            </a:r>
            <a:endParaRPr lang="en-US" sz="2000">
              <a:latin typeface="Calibri"/>
              <a:ea typeface="Calibri"/>
              <a:cs typeface="Calibri"/>
            </a:endParaRPr>
          </a:p>
          <a:p>
            <a:br>
              <a:rPr lang="en-US"/>
            </a:br>
            <a:br>
              <a:rPr lang="en-US"/>
            </a:br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D1922965-EA71-0757-E384-CBE0B828F03D}"/>
              </a:ext>
            </a:extLst>
          </p:cNvPr>
          <p:cNvSpPr/>
          <p:nvPr/>
        </p:nvSpPr>
        <p:spPr>
          <a:xfrm>
            <a:off x="1191062" y="4793015"/>
            <a:ext cx="6340413" cy="618226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b="1">
                <a:solidFill>
                  <a:srgbClr val="262626"/>
                </a:solidFill>
                <a:ea typeface="+mn-lt"/>
                <a:cs typeface="+mn-lt"/>
              </a:rPr>
              <a:t>Regular Security Audits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9712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334FFBE-D03A-2351-0EB6-9B3CA4F4C990}"/>
              </a:ext>
            </a:extLst>
          </p:cNvPr>
          <p:cNvSpPr/>
          <p:nvPr/>
        </p:nvSpPr>
        <p:spPr>
          <a:xfrm>
            <a:off x="802873" y="1946300"/>
            <a:ext cx="10653622" cy="104954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342900" indent="-342900" algn="just">
              <a:buFont typeface="Arial"/>
              <a:buChar char="•"/>
            </a:pPr>
            <a:r>
              <a:rPr lang="en-US" sz="2000" dirty="0">
                <a:solidFill>
                  <a:srgbClr val="0D0D0D"/>
                </a:solidFill>
                <a:latin typeface="Calibri"/>
                <a:ea typeface="Calibri"/>
                <a:cs typeface="Calibri"/>
              </a:rPr>
              <a:t>Systems should be in place for clients to quickly access emergency support if a crisis occurs during a session, including clear guidelines on how therapists should respond in such situations.</a:t>
            </a:r>
            <a:endParaRPr lang="en-US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374868D-A84C-0B0F-568D-53A4FA3BEFE2}"/>
              </a:ext>
            </a:extLst>
          </p:cNvPr>
          <p:cNvSpPr/>
          <p:nvPr/>
        </p:nvSpPr>
        <p:spPr>
          <a:xfrm>
            <a:off x="808007" y="277004"/>
            <a:ext cx="10653625" cy="104954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Security/Safety</a:t>
            </a:r>
            <a:endParaRPr lang="en-US" sz="3600" b="1">
              <a:solidFill>
                <a:schemeClr val="bg1"/>
              </a:solidFill>
              <a:latin typeface="Times New Roman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9C57E285-53F2-0696-FBB2-8872A2D52D68}"/>
              </a:ext>
            </a:extLst>
          </p:cNvPr>
          <p:cNvSpPr/>
          <p:nvPr/>
        </p:nvSpPr>
        <p:spPr>
          <a:xfrm>
            <a:off x="1176687" y="1514978"/>
            <a:ext cx="6340413" cy="64698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>
                <a:solidFill>
                  <a:schemeClr val="tx1"/>
                </a:solidFill>
                <a:latin typeface="Calibri"/>
                <a:ea typeface="+mn-lt"/>
                <a:cs typeface="+mn-lt"/>
              </a:rPr>
              <a:t>Emergency Protocols</a:t>
            </a:r>
            <a:endParaRPr lang="en-US" sz="2800" b="1">
              <a:solidFill>
                <a:schemeClr val="tx1"/>
              </a:solidFill>
              <a:latin typeface="Calibri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58B4E9B-EC32-1C34-356F-C8E4C917691E}"/>
              </a:ext>
            </a:extLst>
          </p:cNvPr>
          <p:cNvSpPr/>
          <p:nvPr/>
        </p:nvSpPr>
        <p:spPr>
          <a:xfrm>
            <a:off x="802872" y="3427167"/>
            <a:ext cx="10653622" cy="104954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en-US" sz="2000" dirty="0">
              <a:solidFill>
                <a:srgbClr val="0D0D0D"/>
              </a:solidFill>
              <a:latin typeface="Calibri"/>
              <a:ea typeface="Calibri"/>
              <a:cs typeface="Calibri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>
                <a:solidFill>
                  <a:srgbClr val="0D0D0D"/>
                </a:solidFill>
                <a:latin typeface="Calibri"/>
                <a:ea typeface="Calibri"/>
                <a:cs typeface="Calibri"/>
              </a:rPr>
              <a:t>For additional privacy, platforms may offer features that allow clients to remain anonymous during sessions if they prefer.</a:t>
            </a:r>
            <a:endParaRPr lang="en-US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D4C259B-414F-2014-EBEF-79CA2BF94E1B}"/>
              </a:ext>
            </a:extLst>
          </p:cNvPr>
          <p:cNvSpPr/>
          <p:nvPr/>
        </p:nvSpPr>
        <p:spPr>
          <a:xfrm>
            <a:off x="1176686" y="3110864"/>
            <a:ext cx="6340413" cy="64698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>
                <a:solidFill>
                  <a:srgbClr val="262626"/>
                </a:solidFill>
                <a:latin typeface="Calibri"/>
                <a:ea typeface="Calibri"/>
                <a:cs typeface="Calibri"/>
              </a:rPr>
              <a:t>Anonymity Options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3853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5AA2F6D-EF4C-C03C-2081-F001420B7233}"/>
              </a:ext>
            </a:extLst>
          </p:cNvPr>
          <p:cNvSpPr/>
          <p:nvPr/>
        </p:nvSpPr>
        <p:spPr>
          <a:xfrm>
            <a:off x="732117" y="171682"/>
            <a:ext cx="10898037" cy="1078301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3600" b="1">
                <a:solidFill>
                  <a:schemeClr val="tx1"/>
                </a:solidFill>
                <a:latin typeface="Calibri"/>
                <a:ea typeface="Söhne"/>
                <a:cs typeface="Söhne"/>
              </a:rPr>
              <a:t>Data Management</a:t>
            </a:r>
            <a:endParaRPr lang="en-US" sz="3600" b="1">
              <a:solidFill>
                <a:schemeClr val="tx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8E444F3-195C-BEC8-9CE4-17A98A8F2E70}"/>
              </a:ext>
            </a:extLst>
          </p:cNvPr>
          <p:cNvSpPr/>
          <p:nvPr/>
        </p:nvSpPr>
        <p:spPr>
          <a:xfrm>
            <a:off x="735500" y="1352600"/>
            <a:ext cx="10898036" cy="533399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5">
            <a:extLst>
              <a:ext uri="{FF2B5EF4-FFF2-40B4-BE49-F238E27FC236}">
                <a16:creationId xmlns:a16="http://schemas.microsoft.com/office/drawing/2014/main" id="{FC720A7F-C5F1-5A21-E415-83F2A3CB61E7}"/>
              </a:ext>
            </a:extLst>
          </p:cNvPr>
          <p:cNvSpPr txBox="1"/>
          <p:nvPr/>
        </p:nvSpPr>
        <p:spPr>
          <a:xfrm>
            <a:off x="737756" y="1352035"/>
            <a:ext cx="10588782" cy="8125301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buFont typeface="Arial"/>
              <a:buChar char="•"/>
            </a:pPr>
            <a:r>
              <a:rPr lang="en-US" sz="2400" b="1" dirty="0">
                <a:latin typeface="Times New Roman"/>
                <a:ea typeface="+mn-lt"/>
                <a:cs typeface="Calibri"/>
              </a:rPr>
              <a:t>Structured Data Collection</a:t>
            </a:r>
            <a:r>
              <a:rPr lang="en-US" sz="2400" b="1" dirty="0">
                <a:solidFill>
                  <a:srgbClr val="262626"/>
                </a:solidFill>
                <a:latin typeface="Times New Roman"/>
                <a:ea typeface="+mn-lt"/>
                <a:cs typeface="Calibri"/>
              </a:rPr>
              <a:t>:</a:t>
            </a:r>
            <a:r>
              <a:rPr lang="en-US" sz="2400" dirty="0">
                <a:solidFill>
                  <a:srgbClr val="262626"/>
                </a:solidFill>
                <a:latin typeface="Times New Roman"/>
                <a:ea typeface="+mn-lt"/>
                <a:cs typeface="Calibri"/>
              </a:rPr>
              <a:t> Collect only essential user data such as demographics, session details, and health information, ensuring efficiency and compliance with privacy laws.</a:t>
            </a:r>
            <a:endParaRPr lang="en-US" sz="2400" dirty="0">
              <a:latin typeface="Times New Roman"/>
              <a:cs typeface="Times New Roman"/>
            </a:endParaRPr>
          </a:p>
          <a:p>
            <a:pPr marL="342900" indent="-342900" algn="just">
              <a:buFont typeface="Arial"/>
              <a:buChar char="•"/>
            </a:pPr>
            <a:r>
              <a:rPr lang="en-US" sz="2400" b="1" dirty="0">
                <a:latin typeface="Times New Roman"/>
                <a:ea typeface="+mn-lt"/>
                <a:cs typeface="Calibri"/>
              </a:rPr>
              <a:t>Secure Data Storage</a:t>
            </a:r>
            <a:r>
              <a:rPr lang="en-US" sz="2400" b="1" dirty="0">
                <a:solidFill>
                  <a:srgbClr val="262626"/>
                </a:solidFill>
                <a:latin typeface="Times New Roman"/>
                <a:ea typeface="+mn-lt"/>
                <a:cs typeface="Calibri"/>
              </a:rPr>
              <a:t>:</a:t>
            </a:r>
            <a:r>
              <a:rPr lang="en-US" sz="2400" dirty="0">
                <a:solidFill>
                  <a:srgbClr val="262626"/>
                </a:solidFill>
                <a:latin typeface="Times New Roman"/>
                <a:ea typeface="+mn-lt"/>
                <a:cs typeface="Calibri"/>
              </a:rPr>
              <a:t> Utilize encrypted storage solutions to safeguard sensitive user information, preventing unauthorized access.</a:t>
            </a:r>
            <a:endParaRPr lang="en-US" sz="2400">
              <a:latin typeface="Times New Roman"/>
              <a:cs typeface="Times New Roman"/>
            </a:endParaRPr>
          </a:p>
          <a:p>
            <a:pPr marL="342900" indent="-342900" algn="just">
              <a:buFont typeface="Arial"/>
              <a:buChar char="•"/>
            </a:pPr>
            <a:r>
              <a:rPr lang="en-US" sz="2400" b="1" dirty="0">
                <a:latin typeface="Times New Roman"/>
                <a:ea typeface="+mn-lt"/>
                <a:cs typeface="Calibri"/>
              </a:rPr>
              <a:t>Access Controls</a:t>
            </a:r>
            <a:r>
              <a:rPr lang="en-US" sz="2400" b="1" dirty="0">
                <a:solidFill>
                  <a:srgbClr val="262626"/>
                </a:solidFill>
                <a:latin typeface="Times New Roman"/>
                <a:ea typeface="+mn-lt"/>
                <a:cs typeface="Calibri"/>
              </a:rPr>
              <a:t>:</a:t>
            </a:r>
            <a:r>
              <a:rPr lang="en-US" sz="2400" dirty="0">
                <a:solidFill>
                  <a:srgbClr val="262626"/>
                </a:solidFill>
                <a:latin typeface="Times New Roman"/>
                <a:ea typeface="+mn-lt"/>
                <a:cs typeface="Calibri"/>
              </a:rPr>
              <a:t> Implement strict access controls, ensuring that only authorized personnel have access to specific types of data based on their roles.</a:t>
            </a:r>
            <a:endParaRPr lang="en-US" sz="2400">
              <a:latin typeface="Times New Roman"/>
              <a:cs typeface="Times New Roman"/>
            </a:endParaRPr>
          </a:p>
          <a:p>
            <a:pPr marL="342900" indent="-342900" algn="just">
              <a:buFont typeface="Arial"/>
              <a:buChar char="•"/>
            </a:pPr>
            <a:r>
              <a:rPr lang="en-US" sz="2400" b="1" dirty="0">
                <a:latin typeface="Times New Roman"/>
                <a:ea typeface="+mn-lt"/>
                <a:cs typeface="Calibri"/>
              </a:rPr>
              <a:t>Data Encryption</a:t>
            </a:r>
            <a:r>
              <a:rPr lang="en-US" sz="2400" b="1" dirty="0">
                <a:solidFill>
                  <a:srgbClr val="262626"/>
                </a:solidFill>
                <a:latin typeface="Times New Roman"/>
                <a:ea typeface="+mn-lt"/>
                <a:cs typeface="Calibri"/>
              </a:rPr>
              <a:t>:</a:t>
            </a:r>
            <a:r>
              <a:rPr lang="en-US" sz="2400" dirty="0">
                <a:solidFill>
                  <a:srgbClr val="262626"/>
                </a:solidFill>
                <a:latin typeface="Times New Roman"/>
                <a:ea typeface="+mn-lt"/>
                <a:cs typeface="Calibri"/>
              </a:rPr>
              <a:t> Encrypt data in transit and at rest using advanced encryption standards to protect data integrity and confidentiality.</a:t>
            </a:r>
            <a:endParaRPr lang="en-US" sz="2400">
              <a:latin typeface="Times New Roman"/>
              <a:cs typeface="Times New Roman"/>
            </a:endParaRPr>
          </a:p>
          <a:p>
            <a:pPr marL="342900" indent="-342900" algn="just">
              <a:buFont typeface="Arial"/>
              <a:buChar char="•"/>
            </a:pPr>
            <a:r>
              <a:rPr lang="en-US" sz="2400" b="1" dirty="0">
                <a:latin typeface="Times New Roman"/>
                <a:ea typeface="+mn-lt"/>
                <a:cs typeface="Calibri"/>
              </a:rPr>
              <a:t>Data Minimization</a:t>
            </a:r>
            <a:r>
              <a:rPr lang="en-US" sz="2400" b="1" dirty="0">
                <a:solidFill>
                  <a:srgbClr val="262626"/>
                </a:solidFill>
                <a:latin typeface="Times New Roman"/>
                <a:ea typeface="+mn-lt"/>
                <a:cs typeface="Calibri"/>
              </a:rPr>
              <a:t>:</a:t>
            </a:r>
            <a:r>
              <a:rPr lang="en-US" sz="2400" dirty="0">
                <a:solidFill>
                  <a:srgbClr val="262626"/>
                </a:solidFill>
                <a:latin typeface="Times New Roman"/>
                <a:ea typeface="+mn-lt"/>
                <a:cs typeface="Calibri"/>
              </a:rPr>
              <a:t> Adhere to the principle of data minimization, ensuring that no unnecessary personal data is stored.</a:t>
            </a:r>
            <a:endParaRPr lang="en-US" sz="2400">
              <a:latin typeface="Times New Roman"/>
              <a:cs typeface="Calibri"/>
            </a:endParaRPr>
          </a:p>
          <a:p>
            <a:pPr marL="342900" indent="-342900" algn="just">
              <a:buFont typeface="Arial"/>
              <a:buChar char="•"/>
            </a:pPr>
            <a:r>
              <a:rPr lang="en-US" sz="2400" b="1" dirty="0">
                <a:latin typeface="Times New Roman"/>
                <a:ea typeface="+mn-lt"/>
                <a:cs typeface="Calibri"/>
              </a:rPr>
              <a:t>Regular Audits</a:t>
            </a:r>
            <a:r>
              <a:rPr lang="en-US" sz="2400" b="1" dirty="0">
                <a:solidFill>
                  <a:srgbClr val="262626"/>
                </a:solidFill>
                <a:latin typeface="Times New Roman"/>
                <a:ea typeface="+mn-lt"/>
                <a:cs typeface="Calibri"/>
              </a:rPr>
              <a:t>:</a:t>
            </a:r>
            <a:r>
              <a:rPr lang="en-US" sz="2400" dirty="0">
                <a:solidFill>
                  <a:srgbClr val="262626"/>
                </a:solidFill>
                <a:latin typeface="Times New Roman"/>
                <a:ea typeface="+mn-lt"/>
                <a:cs typeface="Calibri"/>
              </a:rPr>
              <a:t> Conduct regular audits of data practices to ensure compliance with internal policies and external regulations.</a:t>
            </a:r>
            <a:endParaRPr lang="en-US" sz="2400" dirty="0">
              <a:latin typeface="Times New Roman"/>
              <a:cs typeface="Times New Roman"/>
            </a:endParaRPr>
          </a:p>
          <a:p>
            <a:pPr algn="just"/>
            <a:endParaRPr lang="en-US" sz="2400" b="1" dirty="0">
              <a:latin typeface="Times New Roman"/>
              <a:cs typeface="Calibri"/>
            </a:endParaRPr>
          </a:p>
          <a:p>
            <a:pPr algn="just"/>
            <a:endParaRPr lang="en-US" sz="2000" b="1" dirty="0">
              <a:latin typeface="Calibri"/>
              <a:cs typeface="Calibri"/>
            </a:endParaRPr>
          </a:p>
          <a:p>
            <a:pPr algn="just"/>
            <a:endParaRPr lang="en-US" sz="2000" b="1" dirty="0">
              <a:solidFill>
                <a:srgbClr val="262626"/>
              </a:solidFill>
              <a:latin typeface="Calibri"/>
              <a:ea typeface="Calibri"/>
              <a:cs typeface="Calibri"/>
            </a:endParaRPr>
          </a:p>
          <a:p>
            <a:pPr marL="457200" indent="-457200" algn="just">
              <a:buFont typeface="Arial"/>
              <a:buChar char="•"/>
            </a:pPr>
            <a:endParaRPr lang="en-US" sz="2000" dirty="0">
              <a:latin typeface="Calibri"/>
              <a:cs typeface="Calibri"/>
            </a:endParaRPr>
          </a:p>
          <a:p>
            <a:br>
              <a:rPr lang="en-US" dirty="0"/>
            </a:br>
            <a:endParaRPr lang="en-US"/>
          </a:p>
          <a:p>
            <a:pPr marL="457200" indent="-457200">
              <a:buFont typeface="Arial"/>
              <a:buChar char="•"/>
            </a:pPr>
            <a:endParaRPr lang="en-US" sz="2000">
              <a:solidFill>
                <a:srgbClr val="0D0D0D"/>
              </a:solidFill>
              <a:latin typeface="Calibri"/>
              <a:ea typeface="Calibri"/>
              <a:cs typeface="Calibri"/>
            </a:endParaRPr>
          </a:p>
          <a:p>
            <a:pPr marL="457200" indent="-457200">
              <a:buFont typeface="Arial"/>
              <a:buChar char="•"/>
            </a:pPr>
            <a:endParaRPr lang="en-US" sz="1200">
              <a:solidFill>
                <a:srgbClr val="0D0D0D"/>
              </a:solidFill>
              <a:latin typeface="Bierstadt"/>
              <a:ea typeface="Calibri"/>
              <a:cs typeface="Calibri"/>
            </a:endParaRPr>
          </a:p>
          <a:p>
            <a:pPr marL="457200" indent="-457200">
              <a:buFont typeface="Arial"/>
              <a:buChar char="•"/>
            </a:pPr>
            <a:endParaRPr lang="en-US" sz="2000">
              <a:latin typeface="Calibri"/>
              <a:ea typeface="Calibri"/>
              <a:cs typeface="Calibri"/>
            </a:endParaRPr>
          </a:p>
          <a:p>
            <a:pPr marL="457200" indent="-457200">
              <a:buFont typeface="Arial"/>
              <a:buChar char="•"/>
            </a:pPr>
            <a:endParaRPr lang="en-US" sz="2000">
              <a:latin typeface="Calibri"/>
              <a:ea typeface="Calibri"/>
              <a:cs typeface="Calibri"/>
            </a:endParaRPr>
          </a:p>
          <a:p>
            <a:endParaRPr lang="en-US">
              <a:latin typeface="Bierstadt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919239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0DC78B5-524A-9CAF-B039-212459CF6E41}"/>
              </a:ext>
            </a:extLst>
          </p:cNvPr>
          <p:cNvSpPr/>
          <p:nvPr/>
        </p:nvSpPr>
        <p:spPr>
          <a:xfrm>
            <a:off x="732117" y="257946"/>
            <a:ext cx="10898037" cy="848264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3600" b="1">
                <a:solidFill>
                  <a:schemeClr val="tx1"/>
                </a:solidFill>
                <a:latin typeface="Calibri"/>
                <a:ea typeface="Söhne"/>
                <a:cs typeface="Söhne"/>
              </a:rPr>
              <a:t>Data Management</a:t>
            </a:r>
            <a:endParaRPr lang="en-US" sz="3600" b="1">
              <a:solidFill>
                <a:schemeClr val="tx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615E95-B447-1327-48F3-2CE70E793DC8}"/>
              </a:ext>
            </a:extLst>
          </p:cNvPr>
          <p:cNvSpPr/>
          <p:nvPr/>
        </p:nvSpPr>
        <p:spPr>
          <a:xfrm>
            <a:off x="735501" y="1215309"/>
            <a:ext cx="10898037" cy="442822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E83B52-FC41-A0E3-9ED8-452736E00F75}"/>
              </a:ext>
            </a:extLst>
          </p:cNvPr>
          <p:cNvSpPr txBox="1"/>
          <p:nvPr/>
        </p:nvSpPr>
        <p:spPr>
          <a:xfrm>
            <a:off x="736627" y="1215309"/>
            <a:ext cx="10899728" cy="470898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endParaRPr lang="en-US" sz="2400" b="1" dirty="0">
              <a:latin typeface="Times New Roman"/>
              <a:ea typeface="+mn-lt"/>
              <a:cs typeface="+mn-lt"/>
            </a:endParaRPr>
          </a:p>
          <a:p>
            <a:pPr marL="342900" indent="-342900">
              <a:buFont typeface="Arial"/>
              <a:buChar char="•"/>
            </a:pPr>
            <a:r>
              <a:rPr lang="en-US" sz="2400" b="1" dirty="0">
                <a:latin typeface="Times New Roman"/>
                <a:ea typeface="+mn-lt"/>
                <a:cs typeface="+mn-lt"/>
              </a:rPr>
              <a:t>Backup and Disaster Recovery</a:t>
            </a:r>
            <a:r>
              <a:rPr lang="en-US" sz="2400" b="1" dirty="0">
                <a:solidFill>
                  <a:srgbClr val="262626"/>
                </a:solidFill>
                <a:latin typeface="Times New Roman"/>
                <a:ea typeface="+mn-lt"/>
                <a:cs typeface="+mn-lt"/>
              </a:rPr>
              <a:t>: </a:t>
            </a:r>
            <a:r>
              <a:rPr lang="en-US" sz="2400" dirty="0">
                <a:solidFill>
                  <a:srgbClr val="262626"/>
                </a:solidFill>
                <a:latin typeface="Times New Roman"/>
                <a:ea typeface="+mn-lt"/>
                <a:cs typeface="+mn-lt"/>
              </a:rPr>
              <a:t>Establish robust backup procedures and disaster recovery plans to ensure data can be restored quickly after any data loss incident.</a:t>
            </a:r>
            <a:endParaRPr lang="en-US" sz="2400">
              <a:latin typeface="Times New Roman"/>
              <a:cs typeface="Times New Roman"/>
            </a:endParaRPr>
          </a:p>
          <a:p>
            <a:pPr marL="342900" indent="-342900">
              <a:buFont typeface="Arial"/>
              <a:buChar char="•"/>
            </a:pPr>
            <a:r>
              <a:rPr lang="en-US" sz="2400" b="1" dirty="0">
                <a:latin typeface="Times New Roman"/>
                <a:ea typeface="+mn-lt"/>
                <a:cs typeface="+mn-lt"/>
              </a:rPr>
              <a:t>Compliance with Privacy Laws</a:t>
            </a:r>
            <a:r>
              <a:rPr lang="en-US" sz="2400" b="1" dirty="0">
                <a:solidFill>
                  <a:srgbClr val="262626"/>
                </a:solidFill>
                <a:latin typeface="Times New Roman"/>
                <a:ea typeface="+mn-lt"/>
                <a:cs typeface="+mn-lt"/>
              </a:rPr>
              <a:t>: </a:t>
            </a:r>
            <a:r>
              <a:rPr lang="en-US" sz="2400" dirty="0">
                <a:solidFill>
                  <a:srgbClr val="262626"/>
                </a:solidFill>
                <a:latin typeface="Times New Roman"/>
                <a:ea typeface="+mn-lt"/>
                <a:cs typeface="+mn-lt"/>
              </a:rPr>
              <a:t>Comply with relevant data protection regulations such as GDPR or HIPAA, incorporating necessary controls to protect user privacy.</a:t>
            </a:r>
            <a:endParaRPr lang="en-US" sz="2400">
              <a:latin typeface="Times New Roman"/>
              <a:cs typeface="Times New Roman"/>
            </a:endParaRPr>
          </a:p>
          <a:p>
            <a:pPr marL="342900" indent="-342900">
              <a:buFont typeface="Arial"/>
              <a:buChar char="•"/>
            </a:pPr>
            <a:r>
              <a:rPr lang="en-US" sz="2400" b="1" dirty="0">
                <a:latin typeface="Times New Roman"/>
                <a:ea typeface="+mn-lt"/>
                <a:cs typeface="+mn-lt"/>
              </a:rPr>
              <a:t>Anonymization Techniques</a:t>
            </a:r>
            <a:r>
              <a:rPr lang="en-US" sz="2400" b="1" dirty="0">
                <a:solidFill>
                  <a:srgbClr val="262626"/>
                </a:solidFill>
                <a:latin typeface="Times New Roman"/>
                <a:ea typeface="+mn-lt"/>
                <a:cs typeface="+mn-lt"/>
              </a:rPr>
              <a:t>:</a:t>
            </a:r>
            <a:r>
              <a:rPr lang="en-US" sz="2400" dirty="0">
                <a:solidFill>
                  <a:srgbClr val="262626"/>
                </a:solidFill>
                <a:latin typeface="Times New Roman"/>
                <a:ea typeface="+mn-lt"/>
                <a:cs typeface="+mn-lt"/>
              </a:rPr>
              <a:t> Use data anonymization techniques when processing data for analytics to prevent identification of individual users.</a:t>
            </a:r>
            <a:endParaRPr lang="en-US" sz="2400">
              <a:latin typeface="Times New Roman"/>
              <a:cs typeface="Times New Roman"/>
            </a:endParaRPr>
          </a:p>
          <a:p>
            <a:pPr marL="342900" indent="-342900">
              <a:buFont typeface="Arial"/>
              <a:buChar char="•"/>
            </a:pPr>
            <a:r>
              <a:rPr lang="en-US" sz="2400" b="1" dirty="0">
                <a:latin typeface="Times New Roman"/>
                <a:ea typeface="+mn-lt"/>
                <a:cs typeface="+mn-lt"/>
              </a:rPr>
              <a:t>Data Retention and Deletion Policies</a:t>
            </a:r>
            <a:r>
              <a:rPr lang="en-US" sz="2400" b="1" dirty="0">
                <a:solidFill>
                  <a:srgbClr val="262626"/>
                </a:solidFill>
                <a:latin typeface="Times New Roman"/>
                <a:ea typeface="+mn-lt"/>
                <a:cs typeface="+mn-lt"/>
              </a:rPr>
              <a:t>:</a:t>
            </a:r>
            <a:r>
              <a:rPr lang="en-US" sz="2400" dirty="0">
                <a:solidFill>
                  <a:srgbClr val="262626"/>
                </a:solidFill>
                <a:latin typeface="Times New Roman"/>
                <a:ea typeface="+mn-lt"/>
                <a:cs typeface="+mn-lt"/>
              </a:rPr>
              <a:t> Clearly define data retention periods and deletion procedures to ensure data is not kept longer than necessary and is securely deleted when no longer needed.</a:t>
            </a:r>
            <a:endParaRPr lang="en-US" sz="2400" dirty="0">
              <a:latin typeface="Times New Roman"/>
              <a:cs typeface="Times New Roman"/>
            </a:endParaRPr>
          </a:p>
          <a:p>
            <a:endParaRPr lang="en-US" sz="2000" dirty="0">
              <a:latin typeface="Bierstadt"/>
              <a:ea typeface="Calibri"/>
              <a:cs typeface="Calibri"/>
            </a:endParaRPr>
          </a:p>
          <a:p>
            <a:endParaRPr lang="en-US" sz="2000">
              <a:latin typeface="Calibri"/>
              <a:ea typeface="Calibri"/>
              <a:cs typeface="Calibri"/>
            </a:endParaRPr>
          </a:p>
          <a:p>
            <a:endParaRPr lang="en-US" sz="2000"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077600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337529F-7BD7-07A4-AA95-92B50E7F1C13}"/>
              </a:ext>
            </a:extLst>
          </p:cNvPr>
          <p:cNvSpPr/>
          <p:nvPr/>
        </p:nvSpPr>
        <p:spPr>
          <a:xfrm>
            <a:off x="732117" y="257946"/>
            <a:ext cx="10898037" cy="948905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3600" b="1" dirty="0">
                <a:solidFill>
                  <a:srgbClr val="262626"/>
                </a:solidFill>
                <a:latin typeface="Calibri"/>
                <a:ea typeface="Calibri"/>
                <a:cs typeface="Times New Roman"/>
              </a:rPr>
              <a:t>System Design</a:t>
            </a:r>
            <a:endParaRPr lang="en-US" dirty="0">
              <a:latin typeface="Calibri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CC80BFF-0120-BDB1-9954-7F2B5BFC3841}"/>
              </a:ext>
            </a:extLst>
          </p:cNvPr>
          <p:cNvSpPr/>
          <p:nvPr/>
        </p:nvSpPr>
        <p:spPr>
          <a:xfrm>
            <a:off x="736065" y="1329200"/>
            <a:ext cx="10898036" cy="5334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C28CC97-86E8-0981-7504-A62CA97231F3}"/>
              </a:ext>
            </a:extLst>
          </p:cNvPr>
          <p:cNvSpPr txBox="1"/>
          <p:nvPr/>
        </p:nvSpPr>
        <p:spPr>
          <a:xfrm>
            <a:off x="732117" y="1769806"/>
            <a:ext cx="10898037" cy="944874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b="1" dirty="0">
                <a:solidFill>
                  <a:srgbClr val="0D0D0D"/>
                </a:solidFill>
                <a:latin typeface="Times New Roman"/>
                <a:ea typeface="+mn-lt"/>
                <a:cs typeface="Calibri"/>
              </a:rPr>
              <a:t>Multi-tier Architecture:</a:t>
            </a:r>
            <a:r>
              <a:rPr lang="en-US" sz="2400" dirty="0">
                <a:solidFill>
                  <a:srgbClr val="0D0D0D"/>
                </a:solidFill>
                <a:latin typeface="Times New Roman"/>
                <a:ea typeface="+mn-lt"/>
                <a:cs typeface="Calibri"/>
              </a:rPr>
              <a:t> Incorporates a scalable multi-tier architecture that separates the presentation, application, and data management layers to enhance manageability and scalability.</a:t>
            </a:r>
            <a:endParaRPr lang="en-US" sz="2400" dirty="0">
              <a:solidFill>
                <a:srgbClr val="0D0D0D"/>
              </a:solidFill>
              <a:latin typeface="Times New Roman"/>
              <a:cs typeface="Calibri"/>
            </a:endParaRPr>
          </a:p>
          <a:p>
            <a:pPr marL="342900" indent="-342900">
              <a:buFont typeface="Arial"/>
              <a:buChar char="•"/>
            </a:pPr>
            <a:r>
              <a:rPr lang="en-US" sz="2400" b="1" dirty="0">
                <a:solidFill>
                  <a:srgbClr val="0D0D0D"/>
                </a:solidFill>
                <a:latin typeface="Times New Roman"/>
                <a:ea typeface="+mn-lt"/>
                <a:cs typeface="Times New Roman"/>
              </a:rPr>
              <a:t>Responsive Web Design:</a:t>
            </a:r>
            <a:r>
              <a:rPr lang="en-US" sz="2400" dirty="0">
                <a:solidFill>
                  <a:srgbClr val="0D0D0D"/>
                </a:solidFill>
                <a:latin typeface="Times New Roman"/>
                <a:ea typeface="+mn-lt"/>
                <a:cs typeface="Times New Roman"/>
              </a:rPr>
              <a:t> Utilizes responsive design principles to ensure the platform is accessible and user-friendly across various devices and screen sizes.</a:t>
            </a:r>
            <a:endParaRPr lang="en-US" sz="2400" dirty="0">
              <a:latin typeface="Times New Roman"/>
              <a:cs typeface="Times New Roman"/>
            </a:endParaRPr>
          </a:p>
          <a:p>
            <a:pPr marL="342900" indent="-342900">
              <a:buFont typeface="Arial"/>
              <a:buChar char="•"/>
            </a:pPr>
            <a:r>
              <a:rPr lang="en-US" sz="2400" b="1" dirty="0">
                <a:solidFill>
                  <a:srgbClr val="0D0D0D"/>
                </a:solidFill>
                <a:latin typeface="Times New Roman"/>
                <a:ea typeface="+mn-lt"/>
                <a:cs typeface="Times New Roman"/>
              </a:rPr>
              <a:t>Secure Authentication:</a:t>
            </a:r>
            <a:r>
              <a:rPr lang="en-US" sz="2400" dirty="0">
                <a:solidFill>
                  <a:srgbClr val="0D0D0D"/>
                </a:solidFill>
                <a:latin typeface="Times New Roman"/>
                <a:ea typeface="+mn-lt"/>
                <a:cs typeface="Times New Roman"/>
              </a:rPr>
              <a:t> Implements OAuth2 and JWT for secure user authentication, ensuring that user sessions are managed safely and effectively.</a:t>
            </a:r>
            <a:endParaRPr lang="en-US" sz="2400" dirty="0">
              <a:latin typeface="Times New Roman"/>
              <a:cs typeface="Times New Roman"/>
            </a:endParaRPr>
          </a:p>
          <a:p>
            <a:pPr marL="342900" indent="-342900">
              <a:buFont typeface="Arial"/>
              <a:buChar char="•"/>
            </a:pPr>
            <a:r>
              <a:rPr lang="en-US" sz="2400" b="1" dirty="0">
                <a:solidFill>
                  <a:srgbClr val="0D0D0D"/>
                </a:solidFill>
                <a:latin typeface="Times New Roman"/>
                <a:ea typeface="+mn-lt"/>
                <a:cs typeface="Times New Roman"/>
              </a:rPr>
              <a:t>Microservices Approach:</a:t>
            </a:r>
            <a:r>
              <a:rPr lang="en-US" sz="2400" dirty="0">
                <a:solidFill>
                  <a:srgbClr val="0D0D0D"/>
                </a:solidFill>
                <a:latin typeface="Times New Roman"/>
                <a:ea typeface="+mn-lt"/>
                <a:cs typeface="Times New Roman"/>
              </a:rPr>
              <a:t> Adopts a microservices architecture to modularize functionalities, improving fault isolation and enabling independent scaling of different components.</a:t>
            </a:r>
            <a:endParaRPr lang="en-US" sz="2400" dirty="0">
              <a:latin typeface="Times New Roman"/>
              <a:cs typeface="Times New Roman"/>
            </a:endParaRPr>
          </a:p>
          <a:p>
            <a:pPr marL="342900" indent="-342900">
              <a:buFont typeface="Arial"/>
              <a:buChar char="•"/>
            </a:pPr>
            <a:r>
              <a:rPr lang="en-US" sz="2400" b="1" dirty="0">
                <a:solidFill>
                  <a:srgbClr val="0D0D0D"/>
                </a:solidFill>
                <a:latin typeface="Times New Roman"/>
                <a:ea typeface="+mn-lt"/>
                <a:cs typeface="Times New Roman"/>
              </a:rPr>
              <a:t>API Gateway: </a:t>
            </a:r>
            <a:r>
              <a:rPr lang="en-US" sz="2400" dirty="0">
                <a:solidFill>
                  <a:srgbClr val="0D0D0D"/>
                </a:solidFill>
                <a:latin typeface="Times New Roman"/>
                <a:ea typeface="+mn-lt"/>
                <a:cs typeface="Times New Roman"/>
              </a:rPr>
              <a:t>Uses an API gateway to manage, authenticate, and route API calls between clients and services, providing a single entry point for all backend services.</a:t>
            </a:r>
            <a:endParaRPr lang="en-US" sz="2400" dirty="0">
              <a:latin typeface="Times New Roman"/>
              <a:cs typeface="Times New Roman"/>
            </a:endParaRPr>
          </a:p>
          <a:p>
            <a:pPr marL="342900" indent="-342900">
              <a:buFont typeface="Arial"/>
              <a:buChar char="•"/>
            </a:pPr>
            <a:endParaRPr lang="en-US" sz="2400" dirty="0">
              <a:solidFill>
                <a:srgbClr val="0D0D0D"/>
              </a:solidFill>
              <a:latin typeface="Times New Roman"/>
              <a:cs typeface="Calibri"/>
            </a:endParaRPr>
          </a:p>
          <a:p>
            <a:pPr marL="342900" indent="-342900">
              <a:buFont typeface="Arial"/>
              <a:buChar char="•"/>
            </a:pPr>
            <a:endParaRPr lang="en-US" sz="2400" dirty="0">
              <a:solidFill>
                <a:srgbClr val="0D0D0D"/>
              </a:solidFill>
              <a:latin typeface="Times New Roman"/>
              <a:ea typeface="Calibri"/>
              <a:cs typeface="Calibri"/>
            </a:endParaRPr>
          </a:p>
          <a:p>
            <a:pPr marL="800100" lvl="1" indent="-342900">
              <a:buFont typeface="Arial"/>
              <a:buChar char="•"/>
            </a:pPr>
            <a:endParaRPr lang="en-US" sz="2400" dirty="0">
              <a:solidFill>
                <a:srgbClr val="0D0D0D"/>
              </a:solidFill>
              <a:latin typeface="Times New Roman"/>
              <a:ea typeface="Calibri"/>
              <a:cs typeface="Calibri"/>
            </a:endParaRPr>
          </a:p>
          <a:p>
            <a:pPr marL="342900" indent="-342900">
              <a:buFont typeface="Arial"/>
              <a:buChar char="•"/>
            </a:pPr>
            <a:endParaRPr lang="en-US" sz="2400" dirty="0">
              <a:solidFill>
                <a:srgbClr val="0D0D0D"/>
              </a:solidFill>
              <a:latin typeface="Times New Roman"/>
              <a:ea typeface="Calibri"/>
              <a:cs typeface="Calibri"/>
            </a:endParaRPr>
          </a:p>
          <a:p>
            <a:endParaRPr lang="en-US" b="1" dirty="0">
              <a:solidFill>
                <a:srgbClr val="0D0D0D"/>
              </a:solidFill>
              <a:latin typeface="Bierstadt"/>
              <a:ea typeface="Calibri"/>
              <a:cs typeface="Calibri"/>
            </a:endParaRPr>
          </a:p>
          <a:p>
            <a:endParaRPr lang="en-US" b="1" dirty="0">
              <a:solidFill>
                <a:srgbClr val="0D0D0D"/>
              </a:solidFill>
              <a:latin typeface="Bierstadt"/>
              <a:ea typeface="Calibri"/>
              <a:cs typeface="Calibri"/>
            </a:endParaRPr>
          </a:p>
          <a:p>
            <a:endParaRPr lang="en-US" sz="2000" b="1" dirty="0">
              <a:solidFill>
                <a:srgbClr val="0D0D0D"/>
              </a:solidFill>
              <a:latin typeface="Calibri"/>
              <a:ea typeface="Calibri"/>
              <a:cs typeface="Calibri"/>
            </a:endParaRPr>
          </a:p>
          <a:p>
            <a:endParaRPr lang="en-US" sz="2000" b="1" dirty="0">
              <a:solidFill>
                <a:srgbClr val="0D0D0D"/>
              </a:solidFill>
              <a:latin typeface="Calibri"/>
              <a:ea typeface="Calibri"/>
              <a:cs typeface="Calibri"/>
            </a:endParaRPr>
          </a:p>
          <a:p>
            <a:pPr marL="914400" lvl="1" indent="-457200">
              <a:buFont typeface="Arial"/>
              <a:buChar char="•"/>
            </a:pPr>
            <a:endParaRPr lang="en-US" sz="2000" b="1" dirty="0">
              <a:solidFill>
                <a:srgbClr val="0D0D0D"/>
              </a:solidFill>
              <a:latin typeface="Calibri"/>
              <a:ea typeface="Calibri"/>
              <a:cs typeface="Calibri"/>
            </a:endParaRPr>
          </a:p>
          <a:p>
            <a:endParaRPr lang="en-US" sz="2000" b="1" dirty="0">
              <a:solidFill>
                <a:srgbClr val="0D0D0D"/>
              </a:solidFill>
              <a:latin typeface="Calibri"/>
              <a:ea typeface="Calibri"/>
              <a:cs typeface="Calibri"/>
            </a:endParaRPr>
          </a:p>
          <a:p>
            <a:pPr marL="800100" lvl="1" indent="-342900">
              <a:buFont typeface="Arial"/>
              <a:buChar char="•"/>
            </a:pPr>
            <a:endParaRPr lang="en-US" b="1" dirty="0">
              <a:solidFill>
                <a:srgbClr val="0D0D0D"/>
              </a:solidFill>
              <a:ea typeface="Calibri"/>
              <a:cs typeface="Calibri"/>
            </a:endParaRPr>
          </a:p>
          <a:p>
            <a:endParaRPr lang="en-US" b="1" dirty="0">
              <a:solidFill>
                <a:srgbClr val="0D0D0D"/>
              </a:solidFill>
              <a:ea typeface="Calibri"/>
              <a:cs typeface="Calibri"/>
            </a:endParaRPr>
          </a:p>
          <a:p>
            <a:endParaRPr lang="en-US" b="1" dirty="0">
              <a:solidFill>
                <a:srgbClr val="0D0D0D"/>
              </a:solidFill>
            </a:endParaRPr>
          </a:p>
          <a:p>
            <a:endParaRPr lang="en-US" b="1" dirty="0">
              <a:solidFill>
                <a:srgbClr val="0D0D0D"/>
              </a:solidFill>
            </a:endParaRPr>
          </a:p>
          <a:p>
            <a:endParaRPr lang="en-US" b="1" dirty="0">
              <a:solidFill>
                <a:srgbClr val="0D0D0D"/>
              </a:solidFill>
            </a:endParaRPr>
          </a:p>
          <a:p>
            <a:endParaRPr lang="en-US" dirty="0">
              <a:solidFill>
                <a:srgbClr val="2626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00364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1865B49-4863-5360-D49F-0470F17DCA55}"/>
              </a:ext>
            </a:extLst>
          </p:cNvPr>
          <p:cNvSpPr/>
          <p:nvPr/>
        </p:nvSpPr>
        <p:spPr>
          <a:xfrm>
            <a:off x="732117" y="200436"/>
            <a:ext cx="10898037" cy="948905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3600" b="1">
                <a:solidFill>
                  <a:srgbClr val="262626"/>
                </a:solidFill>
                <a:latin typeface="Calibri"/>
                <a:ea typeface="Calibri"/>
                <a:cs typeface="Times New Roman"/>
              </a:rPr>
              <a:t>System Design</a:t>
            </a:r>
            <a:endParaRPr lang="en-US">
              <a:latin typeface="Calibri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E181EFC-D3D0-9B52-8F00-212EACA4B87B}"/>
              </a:ext>
            </a:extLst>
          </p:cNvPr>
          <p:cNvSpPr/>
          <p:nvPr/>
        </p:nvSpPr>
        <p:spPr>
          <a:xfrm>
            <a:off x="736065" y="1257313"/>
            <a:ext cx="10898036" cy="540588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en-US" sz="2400" b="1" dirty="0">
              <a:solidFill>
                <a:srgbClr val="0D0D0D"/>
              </a:solidFill>
              <a:latin typeface="Times New Roman"/>
              <a:cs typeface="Times New Roman"/>
            </a:endParaRPr>
          </a:p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478C9F-F938-A6E1-B7B7-BF5B59949DB2}"/>
              </a:ext>
            </a:extLst>
          </p:cNvPr>
          <p:cNvSpPr txBox="1"/>
          <p:nvPr/>
        </p:nvSpPr>
        <p:spPr>
          <a:xfrm>
            <a:off x="734937" y="1256749"/>
            <a:ext cx="10895781" cy="553997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b="1" dirty="0">
                <a:latin typeface="Times New Roman"/>
                <a:ea typeface="+mn-lt"/>
                <a:cs typeface="Times New Roman"/>
              </a:rPr>
              <a:t>Data Encryption</a:t>
            </a:r>
            <a:r>
              <a:rPr lang="en-US" sz="2400" b="1" dirty="0">
                <a:solidFill>
                  <a:srgbClr val="262626"/>
                </a:solidFill>
                <a:latin typeface="Times New Roman"/>
                <a:ea typeface="+mn-lt"/>
                <a:cs typeface="Times New Roman"/>
              </a:rPr>
              <a:t>:</a:t>
            </a:r>
            <a:r>
              <a:rPr lang="en-US" sz="2400" dirty="0">
                <a:solidFill>
                  <a:srgbClr val="262626"/>
                </a:solidFill>
                <a:latin typeface="Times New Roman"/>
                <a:ea typeface="+mn-lt"/>
                <a:cs typeface="Times New Roman"/>
              </a:rPr>
              <a:t> Employs end-to-end encryption for data in transit and at rest, protecting sensitive user information and compliance with data protection regulations.</a:t>
            </a:r>
            <a:endParaRPr lang="en-US" dirty="0"/>
          </a:p>
          <a:p>
            <a:pPr marL="342900" indent="-342900">
              <a:buFont typeface="Arial"/>
              <a:buChar char="•"/>
            </a:pPr>
            <a:r>
              <a:rPr lang="en-US" sz="2400" b="1" dirty="0">
                <a:latin typeface="Times New Roman"/>
                <a:ea typeface="+mn-lt"/>
                <a:cs typeface="Times New Roman"/>
              </a:rPr>
              <a:t>Load Balancing</a:t>
            </a:r>
            <a:r>
              <a:rPr lang="en-US" sz="2400" b="1" dirty="0">
                <a:solidFill>
                  <a:srgbClr val="262626"/>
                </a:solidFill>
                <a:latin typeface="Times New Roman"/>
                <a:ea typeface="+mn-lt"/>
                <a:cs typeface="Times New Roman"/>
              </a:rPr>
              <a:t>:</a:t>
            </a:r>
            <a:r>
              <a:rPr lang="en-US" sz="2400" dirty="0">
                <a:solidFill>
                  <a:srgbClr val="262626"/>
                </a:solidFill>
                <a:latin typeface="Times New Roman"/>
                <a:ea typeface="+mn-lt"/>
                <a:cs typeface="Times New Roman"/>
              </a:rPr>
              <a:t> Integrates load balancers to distribute incoming network traffic across multiple servers, ensuring reliability and high availability.</a:t>
            </a:r>
            <a:endParaRPr lang="en-US" dirty="0"/>
          </a:p>
          <a:p>
            <a:pPr marL="342900" indent="-342900">
              <a:buFont typeface="Arial"/>
              <a:buChar char="•"/>
            </a:pPr>
            <a:r>
              <a:rPr lang="en-US" sz="2400" b="1" dirty="0">
                <a:latin typeface="Times New Roman"/>
                <a:ea typeface="+mn-lt"/>
                <a:cs typeface="Times New Roman"/>
              </a:rPr>
              <a:t>Cloud-Based Infrastructure</a:t>
            </a:r>
            <a:r>
              <a:rPr lang="en-US" sz="2400" b="1" dirty="0">
                <a:solidFill>
                  <a:srgbClr val="262626"/>
                </a:solidFill>
                <a:latin typeface="Times New Roman"/>
                <a:ea typeface="+mn-lt"/>
                <a:cs typeface="Times New Roman"/>
              </a:rPr>
              <a:t>:</a:t>
            </a:r>
            <a:r>
              <a:rPr lang="en-US" sz="2400" dirty="0">
                <a:solidFill>
                  <a:srgbClr val="262626"/>
                </a:solidFill>
                <a:latin typeface="Times New Roman"/>
                <a:ea typeface="+mn-lt"/>
                <a:cs typeface="Times New Roman"/>
              </a:rPr>
              <a:t> Leverages cloud infrastructure for hosting, which provides flexibility, scalability, and disaster recovery solutions.</a:t>
            </a:r>
            <a:endParaRPr lang="en-US" dirty="0"/>
          </a:p>
          <a:p>
            <a:pPr marL="342900" indent="-342900">
              <a:buFont typeface="Arial"/>
              <a:buChar char="•"/>
            </a:pPr>
            <a:r>
              <a:rPr lang="en-US" sz="2400" b="1" dirty="0">
                <a:latin typeface="Times New Roman"/>
                <a:ea typeface="+mn-lt"/>
                <a:cs typeface="Times New Roman"/>
              </a:rPr>
              <a:t>Continuous Integration/Continuous Deployment (CI/CD)</a:t>
            </a:r>
            <a:r>
              <a:rPr lang="en-US" sz="2400" b="1" dirty="0">
                <a:solidFill>
                  <a:srgbClr val="262626"/>
                </a:solidFill>
                <a:latin typeface="Times New Roman"/>
                <a:ea typeface="+mn-lt"/>
                <a:cs typeface="Times New Roman"/>
              </a:rPr>
              <a:t>:</a:t>
            </a:r>
            <a:r>
              <a:rPr lang="en-US" sz="2400" dirty="0">
                <a:solidFill>
                  <a:srgbClr val="262626"/>
                </a:solidFill>
                <a:latin typeface="Times New Roman"/>
                <a:ea typeface="+mn-lt"/>
                <a:cs typeface="Times New Roman"/>
              </a:rPr>
              <a:t> Implements CI/CD pipelines for automated testing and deployment, facilitating rapid and reliable code updates.</a:t>
            </a:r>
            <a:endParaRPr lang="en-US" dirty="0"/>
          </a:p>
          <a:p>
            <a:pPr marL="342900" indent="-342900">
              <a:buFont typeface="Arial"/>
              <a:buChar char="•"/>
            </a:pPr>
            <a:r>
              <a:rPr lang="en-US" sz="2400" b="1" dirty="0">
                <a:latin typeface="Times New Roman"/>
                <a:ea typeface="+mn-lt"/>
                <a:cs typeface="Times New Roman"/>
              </a:rPr>
              <a:t>Real-Time Data Processing</a:t>
            </a:r>
            <a:r>
              <a:rPr lang="en-US" sz="2400" b="1" dirty="0">
                <a:solidFill>
                  <a:srgbClr val="262626"/>
                </a:solidFill>
                <a:latin typeface="Times New Roman"/>
                <a:ea typeface="+mn-lt"/>
                <a:cs typeface="Times New Roman"/>
              </a:rPr>
              <a:t>:</a:t>
            </a:r>
            <a:r>
              <a:rPr lang="en-US" sz="2400" dirty="0">
                <a:solidFill>
                  <a:srgbClr val="262626"/>
                </a:solidFill>
                <a:latin typeface="Times New Roman"/>
                <a:ea typeface="+mn-lt"/>
                <a:cs typeface="Times New Roman"/>
              </a:rPr>
              <a:t> Utilizes real-time data processing for live video sessions and instant messaging, ensuring minimal latency and a smooth user experience.</a:t>
            </a:r>
            <a:endParaRPr lang="en-US" dirty="0"/>
          </a:p>
          <a:p>
            <a:endParaRPr lang="en-US" sz="2400" dirty="0">
              <a:latin typeface="Times New Roman"/>
              <a:cs typeface="Times New Roman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90633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4EB9297-142C-B0E3-AA8C-1B2D83BBE754}"/>
              </a:ext>
            </a:extLst>
          </p:cNvPr>
          <p:cNvSpPr/>
          <p:nvPr/>
        </p:nvSpPr>
        <p:spPr>
          <a:xfrm>
            <a:off x="732117" y="200436"/>
            <a:ext cx="10898037" cy="948905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3600" b="1" dirty="0">
                <a:solidFill>
                  <a:srgbClr val="262626"/>
                </a:solidFill>
                <a:latin typeface="Calibri"/>
                <a:ea typeface="Calibri"/>
                <a:cs typeface="Calibri"/>
              </a:rPr>
              <a:t>Time management using Gantt chart: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8773A85-2877-5118-87A4-9C0457E4D7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906" y="1279584"/>
            <a:ext cx="10586339" cy="5334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2167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Slide Background">
            <a:extLst>
              <a:ext uri="{FF2B5EF4-FFF2-40B4-BE49-F238E27FC236}">
                <a16:creationId xmlns:a16="http://schemas.microsoft.com/office/drawing/2014/main" id="{B65C0385-5E30-4D2E-AF9F-4639659D3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1FB66B5-0DCE-404D-B0A0-E1E48E7BBF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2278235"/>
            <a:ext cx="5346796" cy="4579763"/>
          </a:xfrm>
          <a:prstGeom prst="rect">
            <a:avLst/>
          </a:prstGeom>
          <a:solidFill>
            <a:schemeClr val="bg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E335820B-3A29-42C5-AA8D-10ECA43CD9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2284809"/>
          </a:xfrm>
          <a:prstGeom prst="rect">
            <a:avLst/>
          </a:prstGeom>
          <a:ln>
            <a:noFill/>
          </a:ln>
          <a:effectLst>
            <a:outerShdw blurRad="254000" dist="127000" dir="5460000" sx="90000" sy="90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D12465B-59AD-B8AF-E5C1-FB31129F3EC2}"/>
              </a:ext>
            </a:extLst>
          </p:cNvPr>
          <p:cNvSpPr/>
          <p:nvPr/>
        </p:nvSpPr>
        <p:spPr>
          <a:xfrm>
            <a:off x="287349" y="341398"/>
            <a:ext cx="11301401" cy="974689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en-US" sz="4000" b="1" dirty="0">
                <a:solidFill>
                  <a:schemeClr val="tx1"/>
                </a:solidFill>
                <a:latin typeface="Times New Roman"/>
                <a:ea typeface="+mj-ea"/>
                <a:cs typeface="Times New Roman"/>
              </a:rPr>
              <a:t>Implementation</a:t>
            </a:r>
            <a:endParaRPr lang="en-US" sz="4000" dirty="0">
              <a:solidFill>
                <a:schemeClr val="tx1"/>
              </a:solidFill>
              <a:latin typeface="Times New Roman"/>
              <a:ea typeface="+mj-ea"/>
              <a:cs typeface="Times New Roman"/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58B1629-F209-47B0-BA59-6BD937DBB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What is Implementation Engineers?">
            <a:extLst>
              <a:ext uri="{FF2B5EF4-FFF2-40B4-BE49-F238E27FC236}">
                <a16:creationId xmlns:a16="http://schemas.microsoft.com/office/drawing/2014/main" id="{077180FF-AC68-A380-7B25-710F1FA96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211" y="1444925"/>
            <a:ext cx="5813124" cy="5103959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B463FD1-CC6F-E685-46FB-345F80257188}"/>
              </a:ext>
            </a:extLst>
          </p:cNvPr>
          <p:cNvSpPr/>
          <p:nvPr/>
        </p:nvSpPr>
        <p:spPr>
          <a:xfrm>
            <a:off x="6229343" y="1600961"/>
            <a:ext cx="5362754" cy="4931434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19D1E9-A475-038F-688F-34F6589EF112}"/>
              </a:ext>
            </a:extLst>
          </p:cNvPr>
          <p:cNvSpPr txBox="1"/>
          <p:nvPr/>
        </p:nvSpPr>
        <p:spPr>
          <a:xfrm>
            <a:off x="6468120" y="1825079"/>
            <a:ext cx="4982458" cy="415498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AutoNum type="alphaUcPeriod"/>
            </a:pPr>
            <a:r>
              <a:rPr lang="en-US" sz="2400" dirty="0">
                <a:solidFill>
                  <a:srgbClr val="262626"/>
                </a:solidFill>
                <a:latin typeface="Times New Roman"/>
                <a:ea typeface="+mn-lt"/>
                <a:cs typeface="+mn-lt"/>
              </a:rPr>
              <a:t>Agile Methodology</a:t>
            </a:r>
            <a:endParaRPr lang="en-US"/>
          </a:p>
          <a:p>
            <a:pPr marL="457200" indent="-457200">
              <a:buAutoNum type="alphaUcPeriod"/>
            </a:pPr>
            <a:r>
              <a:rPr lang="en-US" sz="2400" dirty="0">
                <a:solidFill>
                  <a:srgbClr val="262626"/>
                </a:solidFill>
                <a:latin typeface="Times New Roman"/>
                <a:ea typeface="+mn-lt"/>
                <a:cs typeface="+mn-lt"/>
              </a:rPr>
              <a:t>Secure Coding</a:t>
            </a:r>
          </a:p>
          <a:p>
            <a:pPr marL="457200" indent="-457200">
              <a:buAutoNum type="alphaUcPeriod"/>
            </a:pPr>
            <a:r>
              <a:rPr lang="en-US" sz="2400" dirty="0">
                <a:solidFill>
                  <a:srgbClr val="262626"/>
                </a:solidFill>
                <a:latin typeface="Times New Roman"/>
                <a:ea typeface="+mn-lt"/>
                <a:cs typeface="+mn-lt"/>
              </a:rPr>
              <a:t>Usability Focus</a:t>
            </a:r>
          </a:p>
          <a:p>
            <a:pPr marL="457200" indent="-457200">
              <a:buAutoNum type="alphaUcPeriod"/>
            </a:pPr>
            <a:r>
              <a:rPr lang="en-US" sz="2400" dirty="0">
                <a:solidFill>
                  <a:srgbClr val="262626"/>
                </a:solidFill>
                <a:latin typeface="Times New Roman"/>
                <a:ea typeface="+mn-lt"/>
                <a:cs typeface="+mn-lt"/>
              </a:rPr>
              <a:t>Tech Stack Selection</a:t>
            </a:r>
          </a:p>
          <a:p>
            <a:pPr marL="457200" indent="-457200">
              <a:buAutoNum type="alphaUcPeriod"/>
            </a:pPr>
            <a:r>
              <a:rPr lang="en-US" sz="2400" dirty="0">
                <a:solidFill>
                  <a:srgbClr val="262626"/>
                </a:solidFill>
                <a:latin typeface="Times New Roman"/>
                <a:ea typeface="+mn-lt"/>
                <a:cs typeface="+mn-lt"/>
              </a:rPr>
              <a:t>Continuous Integration/Continuous Deployment </a:t>
            </a:r>
            <a:r>
              <a:rPr lang="en-US" sz="2400">
                <a:solidFill>
                  <a:srgbClr val="262626"/>
                </a:solidFill>
                <a:latin typeface="Times New Roman"/>
                <a:ea typeface="+mn-lt"/>
                <a:cs typeface="+mn-lt"/>
              </a:rPr>
              <a:t>(CI/CD)</a:t>
            </a:r>
            <a:endParaRPr lang="en-US" sz="2400" dirty="0">
              <a:solidFill>
                <a:srgbClr val="262626"/>
              </a:solidFill>
              <a:latin typeface="Times New Roman"/>
              <a:ea typeface="+mn-lt"/>
              <a:cs typeface="+mn-lt"/>
            </a:endParaRPr>
          </a:p>
          <a:p>
            <a:pPr marL="457200" indent="-457200">
              <a:buAutoNum type="alphaUcPeriod"/>
            </a:pPr>
            <a:r>
              <a:rPr lang="en-US" sz="2400">
                <a:solidFill>
                  <a:srgbClr val="262626"/>
                </a:solidFill>
                <a:latin typeface="Times New Roman"/>
                <a:ea typeface="+mn-lt"/>
                <a:cs typeface="+mn-lt"/>
              </a:rPr>
              <a:t>Quality Assurance</a:t>
            </a:r>
            <a:endParaRPr lang="en-US" sz="2400" dirty="0">
              <a:solidFill>
                <a:srgbClr val="262626"/>
              </a:solidFill>
              <a:latin typeface="Times New Roman"/>
              <a:ea typeface="+mn-lt"/>
              <a:cs typeface="+mn-lt"/>
            </a:endParaRPr>
          </a:p>
          <a:p>
            <a:pPr marL="457200" indent="-457200">
              <a:buAutoNum type="alphaUcPeriod"/>
            </a:pPr>
            <a:r>
              <a:rPr lang="en-US" sz="2400" dirty="0">
                <a:solidFill>
                  <a:srgbClr val="262626"/>
                </a:solidFill>
                <a:latin typeface="Times New Roman"/>
                <a:ea typeface="+mn-lt"/>
                <a:cs typeface="+mn-lt"/>
              </a:rPr>
              <a:t>Data Privacy Compliance</a:t>
            </a:r>
          </a:p>
          <a:p>
            <a:pPr marL="457200" indent="-457200">
              <a:buAutoNum type="alphaUcPeriod"/>
            </a:pPr>
            <a:r>
              <a:rPr lang="en-US" sz="2400" dirty="0">
                <a:solidFill>
                  <a:srgbClr val="262626"/>
                </a:solidFill>
                <a:latin typeface="Times New Roman"/>
                <a:ea typeface="+mn-lt"/>
                <a:cs typeface="+mn-lt"/>
              </a:rPr>
              <a:t>Feedback Mechanism</a:t>
            </a:r>
          </a:p>
          <a:p>
            <a:pPr marL="457200" indent="-457200">
              <a:buAutoNum type="alphaUcPeriod"/>
            </a:pPr>
            <a:r>
              <a:rPr lang="en-US" sz="2400" dirty="0">
                <a:solidFill>
                  <a:srgbClr val="262626"/>
                </a:solidFill>
                <a:latin typeface="Times New Roman"/>
                <a:ea typeface="+mn-lt"/>
                <a:cs typeface="+mn-lt"/>
              </a:rPr>
              <a:t>Scalability Planning</a:t>
            </a:r>
          </a:p>
          <a:p>
            <a:pPr marL="457200" indent="-457200">
              <a:buAutoNum type="alphaUcPeriod"/>
            </a:pPr>
            <a:r>
              <a:rPr lang="en-US" sz="2400" dirty="0">
                <a:solidFill>
                  <a:srgbClr val="262626"/>
                </a:solidFill>
                <a:latin typeface="Times New Roman"/>
                <a:ea typeface="+mn-lt"/>
                <a:cs typeface="+mn-lt"/>
              </a:rPr>
              <a:t>Post-Launch Support</a:t>
            </a:r>
            <a:endParaRPr lang="en-US" sz="240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963458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284A420-F50C-4C2C-B88E-E6F4EF504B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893A6D2E-5228-4998-9E24-EFCCA02467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88952" cy="3567547"/>
          </a:xfrm>
          <a:prstGeom prst="rect">
            <a:avLst/>
          </a:prstGeom>
          <a:ln>
            <a:noFill/>
          </a:ln>
          <a:effectLst>
            <a:outerShdw blurRad="228600" dist="152400" dir="5460000" sx="95000" sy="95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ADB48DB-8E25-4F2F-8C02-5B79393725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32BA7E3-7313-49C8-A245-A85BDEB13E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7" name="Slide Background">
            <a:extLst>
              <a:ext uri="{FF2B5EF4-FFF2-40B4-BE49-F238E27FC236}">
                <a16:creationId xmlns:a16="http://schemas.microsoft.com/office/drawing/2014/main" id="{E2BA2BD9-7B54-4190-8F06-3EF3658A00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184F9D61-9303-40B4-9F7E-66A9B4EDC4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144310" cy="6858000"/>
          </a:xfrm>
          <a:prstGeom prst="rect">
            <a:avLst/>
          </a:prstGeom>
          <a:ln>
            <a:noFill/>
          </a:ln>
          <a:effectLst>
            <a:outerShdw blurRad="889000" dist="406400" dir="21540000" sx="90000" sy="90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computer screen with a magnifying glass and gears&#10;&#10;Description automatically generated">
            <a:extLst>
              <a:ext uri="{FF2B5EF4-FFF2-40B4-BE49-F238E27FC236}">
                <a16:creationId xmlns:a16="http://schemas.microsoft.com/office/drawing/2014/main" id="{649F50D2-8D57-C2AE-F100-3CB1F17B47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98" r="3595"/>
          <a:stretch/>
        </p:blipFill>
        <p:spPr>
          <a:xfrm>
            <a:off x="71907" y="-1"/>
            <a:ext cx="11144289" cy="6858001"/>
          </a:xfrm>
          <a:prstGeom prst="rect">
            <a:avLst/>
          </a:prstGeom>
          <a:effectLst>
            <a:outerShdw blurRad="596900" dist="330200" dir="8820000" sx="87000" sy="87000" algn="ctr" rotWithShape="0">
              <a:srgbClr val="000000">
                <a:alpha val="29000"/>
              </a:srgbClr>
            </a:outerShdw>
          </a:effectLst>
        </p:spPr>
      </p:pic>
      <p:sp>
        <p:nvSpPr>
          <p:cNvPr id="21" name="Overlay">
            <a:extLst>
              <a:ext uri="{FF2B5EF4-FFF2-40B4-BE49-F238E27FC236}">
                <a16:creationId xmlns:a16="http://schemas.microsoft.com/office/drawing/2014/main" id="{648D746A-0359-4EAE-8CF9-062E28169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258714" y="258715"/>
            <a:ext cx="6858000" cy="6340569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B2261B2-87E7-162D-98B2-162B7EBF7103}"/>
              </a:ext>
            </a:extLst>
          </p:cNvPr>
          <p:cNvSpPr/>
          <p:nvPr/>
        </p:nvSpPr>
        <p:spPr>
          <a:xfrm>
            <a:off x="905859" y="2210956"/>
            <a:ext cx="4529811" cy="1922598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b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spcAft>
                <a:spcPts val="600"/>
              </a:spcAft>
            </a:pPr>
            <a:endParaRPr lang="en-US" sz="4800" b="1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816C099-0516-4486-BC06-E0DCD29DDF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E8CA5B77-2687-1CCF-85D0-CCD575B3601F}"/>
              </a:ext>
            </a:extLst>
          </p:cNvPr>
          <p:cNvSpPr/>
          <p:nvPr/>
        </p:nvSpPr>
        <p:spPr>
          <a:xfrm>
            <a:off x="5648065" y="384355"/>
            <a:ext cx="5319621" cy="557841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6E76F7-7A31-A88F-3C74-F616A70BF093}"/>
              </a:ext>
            </a:extLst>
          </p:cNvPr>
          <p:cNvSpPr txBox="1"/>
          <p:nvPr/>
        </p:nvSpPr>
        <p:spPr>
          <a:xfrm>
            <a:off x="5775224" y="586595"/>
            <a:ext cx="5083513" cy="517064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3000" dirty="0">
                <a:solidFill>
                  <a:srgbClr val="262626"/>
                </a:solidFill>
                <a:latin typeface="Times New Roman"/>
                <a:ea typeface="+mn-lt"/>
                <a:cs typeface="+mn-lt"/>
              </a:rPr>
              <a:t>Unit Testing</a:t>
            </a:r>
            <a:endParaRPr lang="en-US" sz="3000">
              <a:latin typeface="Times New Roman"/>
              <a:cs typeface="Times New Roman"/>
            </a:endParaRPr>
          </a:p>
          <a:p>
            <a:pPr marL="285750" indent="-285750">
              <a:buFont typeface="Arial"/>
              <a:buChar char="•"/>
            </a:pPr>
            <a:r>
              <a:rPr lang="en-US" sz="3000" dirty="0">
                <a:solidFill>
                  <a:srgbClr val="262626"/>
                </a:solidFill>
                <a:latin typeface="Times New Roman"/>
                <a:ea typeface="+mn-lt"/>
                <a:cs typeface="+mn-lt"/>
              </a:rPr>
              <a:t>Integration Testing</a:t>
            </a:r>
          </a:p>
          <a:p>
            <a:pPr marL="285750" indent="-285750">
              <a:buFont typeface="Arial"/>
              <a:buChar char="•"/>
            </a:pPr>
            <a:r>
              <a:rPr lang="en-US" sz="3000" dirty="0">
                <a:solidFill>
                  <a:srgbClr val="262626"/>
                </a:solidFill>
                <a:latin typeface="Times New Roman"/>
                <a:ea typeface="+mn-lt"/>
                <a:cs typeface="+mn-lt"/>
              </a:rPr>
              <a:t>System Testing</a:t>
            </a:r>
          </a:p>
          <a:p>
            <a:pPr marL="285750" indent="-285750">
              <a:buFont typeface="Arial"/>
              <a:buChar char="•"/>
            </a:pPr>
            <a:r>
              <a:rPr lang="en-US" sz="3000" dirty="0">
                <a:solidFill>
                  <a:srgbClr val="262626"/>
                </a:solidFill>
                <a:latin typeface="Times New Roman"/>
                <a:ea typeface="+mn-lt"/>
                <a:cs typeface="+mn-lt"/>
              </a:rPr>
              <a:t>Security Testing</a:t>
            </a:r>
          </a:p>
          <a:p>
            <a:pPr marL="285750" indent="-285750">
              <a:buFont typeface="Arial"/>
              <a:buChar char="•"/>
            </a:pPr>
            <a:r>
              <a:rPr lang="en-US" sz="3000" dirty="0">
                <a:solidFill>
                  <a:srgbClr val="262626"/>
                </a:solidFill>
                <a:latin typeface="Times New Roman"/>
                <a:ea typeface="+mn-lt"/>
                <a:cs typeface="+mn-lt"/>
              </a:rPr>
              <a:t>Performance Testing</a:t>
            </a:r>
          </a:p>
          <a:p>
            <a:pPr marL="285750" indent="-285750">
              <a:buFont typeface="Arial"/>
              <a:buChar char="•"/>
            </a:pPr>
            <a:r>
              <a:rPr lang="en-US" sz="3000" dirty="0">
                <a:solidFill>
                  <a:srgbClr val="262626"/>
                </a:solidFill>
                <a:latin typeface="Times New Roman"/>
                <a:ea typeface="+mn-lt"/>
                <a:cs typeface="+mn-lt"/>
              </a:rPr>
              <a:t>Usability Testing</a:t>
            </a:r>
          </a:p>
          <a:p>
            <a:pPr marL="285750" indent="-285750">
              <a:buFont typeface="Arial"/>
              <a:buChar char="•"/>
            </a:pPr>
            <a:r>
              <a:rPr lang="en-US" sz="3000" dirty="0">
                <a:solidFill>
                  <a:srgbClr val="262626"/>
                </a:solidFill>
                <a:latin typeface="Times New Roman"/>
                <a:ea typeface="+mn-lt"/>
                <a:cs typeface="+mn-lt"/>
              </a:rPr>
              <a:t>Compatibility Testing</a:t>
            </a:r>
          </a:p>
          <a:p>
            <a:pPr marL="285750" indent="-285750">
              <a:buFont typeface="Arial"/>
              <a:buChar char="•"/>
            </a:pPr>
            <a:r>
              <a:rPr lang="en-US" sz="3000" dirty="0">
                <a:solidFill>
                  <a:srgbClr val="262626"/>
                </a:solidFill>
                <a:latin typeface="Times New Roman"/>
                <a:ea typeface="+mn-lt"/>
                <a:cs typeface="+mn-lt"/>
              </a:rPr>
              <a:t>Regression Testing</a:t>
            </a:r>
          </a:p>
          <a:p>
            <a:pPr marL="285750" indent="-285750">
              <a:buFont typeface="Arial"/>
              <a:buChar char="•"/>
            </a:pPr>
            <a:r>
              <a:rPr lang="en-US" sz="3000" dirty="0">
                <a:solidFill>
                  <a:srgbClr val="262626"/>
                </a:solidFill>
                <a:latin typeface="Times New Roman"/>
                <a:ea typeface="+mn-lt"/>
                <a:cs typeface="+mn-lt"/>
              </a:rPr>
              <a:t>User Acceptance Testing (UAT)</a:t>
            </a:r>
          </a:p>
          <a:p>
            <a:pPr marL="285750" indent="-285750">
              <a:buFont typeface="Arial"/>
              <a:buChar char="•"/>
            </a:pPr>
            <a:r>
              <a:rPr lang="en-US" sz="3000" dirty="0">
                <a:solidFill>
                  <a:srgbClr val="262626"/>
                </a:solidFill>
                <a:latin typeface="Times New Roman"/>
                <a:ea typeface="+mn-lt"/>
                <a:cs typeface="+mn-lt"/>
              </a:rPr>
              <a:t>Post-Deployment Testing</a:t>
            </a:r>
            <a:endParaRPr lang="en-US" sz="3000" dirty="0">
              <a:latin typeface="Times New Roman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A5D5E9-CD9D-0858-2772-2129C71B8C12}"/>
              </a:ext>
            </a:extLst>
          </p:cNvPr>
          <p:cNvSpPr txBox="1"/>
          <p:nvPr/>
        </p:nvSpPr>
        <p:spPr>
          <a:xfrm>
            <a:off x="1484532" y="2718729"/>
            <a:ext cx="336120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800" b="1" dirty="0">
                <a:solidFill>
                  <a:srgbClr val="262626"/>
                </a:solidFill>
                <a:latin typeface="Times New Roman"/>
                <a:ea typeface="+mn-lt"/>
                <a:cs typeface="+mn-lt"/>
              </a:rPr>
              <a:t> </a:t>
            </a:r>
            <a:r>
              <a:rPr lang="en-US" sz="5400" b="1" dirty="0">
                <a:solidFill>
                  <a:srgbClr val="262626"/>
                </a:solidFill>
                <a:latin typeface="Times New Roman"/>
                <a:ea typeface="+mn-lt"/>
                <a:cs typeface="+mn-lt"/>
              </a:rPr>
              <a:t>Testing</a:t>
            </a:r>
            <a:endParaRPr lang="en-US" sz="5400" b="1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2679295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Slide Background">
            <a:extLst>
              <a:ext uri="{FF2B5EF4-FFF2-40B4-BE49-F238E27FC236}">
                <a16:creationId xmlns:a16="http://schemas.microsoft.com/office/drawing/2014/main" id="{9165109B-7036-4613-93D4-579E77F6EF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F09C58-CBF2-0799-FB59-C6DA1E41DF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2" y="858982"/>
            <a:ext cx="3451060" cy="5152933"/>
          </a:xfrm>
        </p:spPr>
        <p:txBody>
          <a:bodyPr>
            <a:normAutofit/>
          </a:bodyPr>
          <a:lstStyle/>
          <a:p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Team Members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43E8FEA2-54EE-4F84-B5DB-A055A7D805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36707" y="0"/>
            <a:ext cx="7455294" cy="6858000"/>
          </a:xfrm>
          <a:prstGeom prst="rect">
            <a:avLst/>
          </a:prstGeom>
          <a:ln>
            <a:noFill/>
          </a:ln>
          <a:effectLst>
            <a:outerShdw blurRad="660400" dist="279400" dir="7980000" sx="92000" sy="92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58B1629-F209-47B0-BA59-6BD937DBB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" name="Content Placeholder 2">
            <a:extLst>
              <a:ext uri="{FF2B5EF4-FFF2-40B4-BE49-F238E27FC236}">
                <a16:creationId xmlns:a16="http://schemas.microsoft.com/office/drawing/2014/main" id="{C8D60C73-3265-545B-C024-4CFF6695B34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8192233"/>
              </p:ext>
            </p:extLst>
          </p:nvPr>
        </p:nvGraphicFramePr>
        <p:xfrm>
          <a:off x="5088860" y="601324"/>
          <a:ext cx="6055450" cy="56387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347541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284A420-F50C-4C2C-B88E-E6F4EF504B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93A6D2E-5228-4998-9E24-EFCCA02467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88952" cy="3567547"/>
          </a:xfrm>
          <a:prstGeom prst="rect">
            <a:avLst/>
          </a:prstGeom>
          <a:ln>
            <a:noFill/>
          </a:ln>
          <a:effectLst>
            <a:outerShdw blurRad="228600" dist="152400" dir="5460000" sx="95000" sy="95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ADB48DB-8E25-4F2F-8C02-5B79393725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32BA7E3-7313-49C8-A245-A85BDEB13E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8" name="Slide Background">
            <a:extLst>
              <a:ext uri="{FF2B5EF4-FFF2-40B4-BE49-F238E27FC236}">
                <a16:creationId xmlns:a16="http://schemas.microsoft.com/office/drawing/2014/main" id="{42AE77C8-8636-492A-ABA7-1B8730025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Staging Environment vs Test Environment: Differences">
            <a:extLst>
              <a:ext uri="{FF2B5EF4-FFF2-40B4-BE49-F238E27FC236}">
                <a16:creationId xmlns:a16="http://schemas.microsoft.com/office/drawing/2014/main" id="{C9CCD13A-3E4E-3D28-14B3-B3EB300534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922" b="4842"/>
          <a:stretch/>
        </p:blipFill>
        <p:spPr>
          <a:xfrm>
            <a:off x="20" y="1"/>
            <a:ext cx="12191979" cy="6857998"/>
          </a:xfrm>
          <a:prstGeom prst="rect">
            <a:avLst/>
          </a:prstGeom>
          <a:effectLst>
            <a:outerShdw blurRad="596900" dist="330200" dir="8820000" sx="87000" sy="87000" algn="ctr" rotWithShape="0">
              <a:srgbClr val="000000">
                <a:alpha val="29000"/>
              </a:srgbClr>
            </a:outerShdw>
          </a:effectLst>
        </p:spPr>
      </p:pic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079AB7E9-4C3D-48E5-BDC2-C6EBF5170B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051560" cy="6858000"/>
          </a:xfrm>
          <a:prstGeom prst="rect">
            <a:avLst/>
          </a:prstGeom>
          <a:ln>
            <a:noFill/>
          </a:ln>
          <a:effectLst>
            <a:outerShdw blurRad="190500" dist="76200" dir="5700000" sx="95000" sy="95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B3C8882-5AB4-43BB-A137-6E7A8B7303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5779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095830D2-F2AE-4DD8-B586-89B0977916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92714" y="258715"/>
            <a:ext cx="6858000" cy="6340569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C101046-B058-4BB9-D082-F0C49FF8C4EA}"/>
              </a:ext>
            </a:extLst>
          </p:cNvPr>
          <p:cNvSpPr/>
          <p:nvPr/>
        </p:nvSpPr>
        <p:spPr>
          <a:xfrm>
            <a:off x="6825598" y="2355582"/>
            <a:ext cx="4409990" cy="2163013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t">
            <a:normAutofit/>
          </a:bodyPr>
          <a:lstStyle/>
          <a:p>
            <a:pPr algn="just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dirty="0">
                <a:solidFill>
                  <a:schemeClr val="tx1"/>
                </a:solidFill>
                <a:latin typeface="Times New Roman"/>
                <a:ea typeface="+mj-ea"/>
                <a:cs typeface="Times New Roman"/>
              </a:rPr>
              <a:t>Deployment Staging Environment</a:t>
            </a:r>
            <a:endParaRPr lang="en-US" sz="4400" dirty="0">
              <a:solidFill>
                <a:schemeClr val="tx1"/>
              </a:solidFill>
              <a:latin typeface="Times New Roman"/>
              <a:ea typeface="+mj-ea"/>
              <a:cs typeface="Times New Roman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94B8883-9DD7-BC12-5187-C970C952E8BB}"/>
              </a:ext>
            </a:extLst>
          </p:cNvPr>
          <p:cNvSpPr/>
          <p:nvPr/>
        </p:nvSpPr>
        <p:spPr>
          <a:xfrm>
            <a:off x="1418001" y="849109"/>
            <a:ext cx="4672642" cy="539150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A23549-A05D-F3C6-5C8C-24D4DF5FE5F7}"/>
              </a:ext>
            </a:extLst>
          </p:cNvPr>
          <p:cNvSpPr txBox="1"/>
          <p:nvPr/>
        </p:nvSpPr>
        <p:spPr>
          <a:xfrm>
            <a:off x="1463671" y="1106775"/>
            <a:ext cx="4347882" cy="489364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2600" dirty="0">
                <a:solidFill>
                  <a:srgbClr val="262626"/>
                </a:solidFill>
                <a:latin typeface="Times New Roman"/>
                <a:ea typeface="+mn-lt"/>
                <a:cs typeface="+mn-lt"/>
              </a:rPr>
              <a:t>Pre-Launch Checks</a:t>
            </a:r>
            <a:endParaRPr lang="en-US"/>
          </a:p>
          <a:p>
            <a:pPr marL="457200" indent="-457200">
              <a:buFont typeface="Arial"/>
              <a:buChar char="•"/>
            </a:pPr>
            <a:r>
              <a:rPr lang="en-US" sz="2600" dirty="0">
                <a:solidFill>
                  <a:srgbClr val="262626"/>
                </a:solidFill>
                <a:latin typeface="Times New Roman"/>
                <a:ea typeface="+mn-lt"/>
                <a:cs typeface="+mn-lt"/>
              </a:rPr>
              <a:t>Phased Rollout</a:t>
            </a:r>
          </a:p>
          <a:p>
            <a:pPr marL="457200" indent="-457200">
              <a:buFont typeface="Arial"/>
              <a:buChar char="•"/>
            </a:pPr>
            <a:r>
              <a:rPr lang="en-US" sz="2600" dirty="0">
                <a:solidFill>
                  <a:srgbClr val="262626"/>
                </a:solidFill>
                <a:latin typeface="Times New Roman"/>
                <a:ea typeface="+mn-lt"/>
                <a:cs typeface="+mn-lt"/>
              </a:rPr>
              <a:t>Cloud Hosting</a:t>
            </a:r>
            <a:endParaRPr lang="en-US" sz="2600" dirty="0">
              <a:latin typeface="Times New Roman"/>
              <a:cs typeface="Times New Roman"/>
            </a:endParaRPr>
          </a:p>
          <a:p>
            <a:pPr marL="457200" indent="-457200">
              <a:buFont typeface="Arial"/>
              <a:buChar char="•"/>
            </a:pPr>
            <a:r>
              <a:rPr lang="en-US" sz="2600" dirty="0">
                <a:solidFill>
                  <a:srgbClr val="262626"/>
                </a:solidFill>
                <a:latin typeface="Times New Roman"/>
                <a:ea typeface="+mn-lt"/>
                <a:cs typeface="+mn-lt"/>
              </a:rPr>
              <a:t>Performance Monitoring</a:t>
            </a:r>
            <a:endParaRPr lang="en-US" sz="2600" dirty="0">
              <a:latin typeface="Times New Roman"/>
              <a:cs typeface="Times New Roman"/>
            </a:endParaRPr>
          </a:p>
          <a:p>
            <a:pPr marL="457200" indent="-457200">
              <a:buFont typeface="Arial"/>
              <a:buChar char="•"/>
            </a:pPr>
            <a:r>
              <a:rPr lang="en-US" sz="2600" dirty="0">
                <a:solidFill>
                  <a:srgbClr val="262626"/>
                </a:solidFill>
                <a:latin typeface="Times New Roman"/>
                <a:ea typeface="+mn-lt"/>
                <a:cs typeface="+mn-lt"/>
              </a:rPr>
              <a:t>Real-Time Monitoring</a:t>
            </a:r>
            <a:endParaRPr lang="en-US" sz="2600" dirty="0">
              <a:latin typeface="Times New Roman"/>
              <a:cs typeface="Times New Roman"/>
            </a:endParaRPr>
          </a:p>
          <a:p>
            <a:pPr marL="457200" indent="-457200">
              <a:buFont typeface="Arial"/>
              <a:buChar char="•"/>
            </a:pPr>
            <a:r>
              <a:rPr lang="en-US" sz="2600" dirty="0">
                <a:solidFill>
                  <a:srgbClr val="262626"/>
                </a:solidFill>
                <a:latin typeface="Times New Roman"/>
                <a:ea typeface="+mn-lt"/>
                <a:cs typeface="+mn-lt"/>
              </a:rPr>
              <a:t>Secure Cloud Hosting</a:t>
            </a:r>
            <a:endParaRPr lang="en-US" sz="2600" dirty="0">
              <a:latin typeface="Times New Roman"/>
              <a:cs typeface="Times New Roman"/>
            </a:endParaRPr>
          </a:p>
          <a:p>
            <a:pPr marL="457200" indent="-457200">
              <a:buFont typeface="Arial"/>
              <a:buChar char="•"/>
            </a:pPr>
            <a:r>
              <a:rPr lang="en-US" sz="2600" dirty="0">
                <a:solidFill>
                  <a:srgbClr val="262626"/>
                </a:solidFill>
                <a:latin typeface="Times New Roman"/>
                <a:ea typeface="+mn-lt"/>
                <a:cs typeface="+mn-lt"/>
              </a:rPr>
              <a:t>Incremental Updates</a:t>
            </a:r>
            <a:endParaRPr lang="en-US" sz="2600" dirty="0">
              <a:latin typeface="Times New Roman"/>
              <a:cs typeface="Times New Roman"/>
            </a:endParaRPr>
          </a:p>
          <a:p>
            <a:pPr marL="457200" indent="-457200">
              <a:buFont typeface="Arial"/>
              <a:buChar char="•"/>
            </a:pPr>
            <a:r>
              <a:rPr lang="en-US" sz="2600" dirty="0">
                <a:latin typeface="Times New Roman"/>
                <a:cs typeface="Times New Roman"/>
              </a:rPr>
              <a:t>User Support and Training</a:t>
            </a:r>
          </a:p>
          <a:p>
            <a:pPr marL="457200" indent="-457200">
              <a:buFont typeface="Arial"/>
              <a:buChar char="•"/>
            </a:pPr>
            <a:r>
              <a:rPr lang="en-US" sz="2600" dirty="0">
                <a:latin typeface="Times New Roman"/>
                <a:cs typeface="Times New Roman"/>
              </a:rPr>
              <a:t>Version Control</a:t>
            </a:r>
          </a:p>
          <a:p>
            <a:pPr marL="457200" indent="-457200">
              <a:buFont typeface="Arial"/>
              <a:buChar char="•"/>
            </a:pPr>
            <a:r>
              <a:rPr lang="en-US" sz="2600" dirty="0">
                <a:latin typeface="Times New Roman"/>
                <a:cs typeface="Times New Roman"/>
              </a:rPr>
              <a:t>Environment Setup</a:t>
            </a:r>
          </a:p>
          <a:p>
            <a:pPr marL="457200" indent="-457200">
              <a:buFont typeface="Arial"/>
              <a:buChar char="•"/>
            </a:pPr>
            <a:r>
              <a:rPr lang="en-US" sz="2600" dirty="0">
                <a:solidFill>
                  <a:srgbClr val="262626"/>
                </a:solidFill>
                <a:latin typeface="Times New Roman"/>
                <a:ea typeface="+mn-lt"/>
                <a:cs typeface="+mn-lt"/>
              </a:rPr>
              <a:t>Feedback Loop</a:t>
            </a:r>
          </a:p>
          <a:p>
            <a:pPr marL="457200" indent="-457200">
              <a:buFont typeface="Arial"/>
              <a:buChar char="•"/>
            </a:pPr>
            <a:r>
              <a:rPr lang="en-US" sz="2600" dirty="0">
                <a:solidFill>
                  <a:srgbClr val="262626"/>
                </a:solidFill>
                <a:latin typeface="Times New Roman"/>
                <a:ea typeface="+mn-lt"/>
                <a:cs typeface="+mn-lt"/>
              </a:rPr>
              <a:t>Testing</a:t>
            </a:r>
            <a:endParaRPr lang="en-US" sz="26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856537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D284A420-F50C-4C2C-B88E-E6F4EF504B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893A6D2E-5228-4998-9E24-EFCCA02467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88952" cy="3567547"/>
          </a:xfrm>
          <a:prstGeom prst="rect">
            <a:avLst/>
          </a:prstGeom>
          <a:ln>
            <a:noFill/>
          </a:ln>
          <a:effectLst>
            <a:outerShdw blurRad="228600" dist="152400" dir="5460000" sx="95000" sy="95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3ADB48DB-8E25-4F2F-8C02-5B79393725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C32BA7E3-7313-49C8-A245-A85BDEB13E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7" name="Slide Background">
            <a:extLst>
              <a:ext uri="{FF2B5EF4-FFF2-40B4-BE49-F238E27FC236}">
                <a16:creationId xmlns:a16="http://schemas.microsoft.com/office/drawing/2014/main" id="{42AE77C8-8636-492A-ABA7-1B8730025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group of people working on a gear&#10;&#10;Description automatically generated">
            <a:extLst>
              <a:ext uri="{FF2B5EF4-FFF2-40B4-BE49-F238E27FC236}">
                <a16:creationId xmlns:a16="http://schemas.microsoft.com/office/drawing/2014/main" id="{E1A13A6B-DC82-BD22-6607-3BD9725965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54" r="11125" b="1"/>
          <a:stretch/>
        </p:blipFill>
        <p:spPr>
          <a:xfrm>
            <a:off x="20" y="1"/>
            <a:ext cx="12191979" cy="6857998"/>
          </a:xfrm>
          <a:prstGeom prst="rect">
            <a:avLst/>
          </a:prstGeom>
          <a:effectLst>
            <a:outerShdw blurRad="596900" dist="330200" dir="8820000" sx="87000" sy="87000" algn="ctr" rotWithShape="0">
              <a:srgbClr val="000000">
                <a:alpha val="29000"/>
              </a:srgbClr>
            </a:outerShdw>
          </a:effectLst>
        </p:spPr>
      </p:pic>
      <p:sp useBgFill="1">
        <p:nvSpPr>
          <p:cNvPr id="49" name="Rectangle 48">
            <a:extLst>
              <a:ext uri="{FF2B5EF4-FFF2-40B4-BE49-F238E27FC236}">
                <a16:creationId xmlns:a16="http://schemas.microsoft.com/office/drawing/2014/main" id="{079AB7E9-4C3D-48E5-BDC2-C6EBF5170B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051560" cy="6858000"/>
          </a:xfrm>
          <a:prstGeom prst="rect">
            <a:avLst/>
          </a:prstGeom>
          <a:ln>
            <a:noFill/>
          </a:ln>
          <a:effectLst>
            <a:outerShdw blurRad="190500" dist="76200" dir="5700000" sx="95000" sy="95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3B3C8882-5AB4-43BB-A137-6E7A8B7303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5779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>
            <a:extLst>
              <a:ext uri="{FF2B5EF4-FFF2-40B4-BE49-F238E27FC236}">
                <a16:creationId xmlns:a16="http://schemas.microsoft.com/office/drawing/2014/main" id="{095830D2-F2AE-4DD8-B586-89B0977916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92714" y="258715"/>
            <a:ext cx="6858000" cy="6340569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C1388EE-29E4-9FEF-2456-055BD605D586}"/>
              </a:ext>
            </a:extLst>
          </p:cNvPr>
          <p:cNvSpPr/>
          <p:nvPr/>
        </p:nvSpPr>
        <p:spPr>
          <a:xfrm>
            <a:off x="6653070" y="2643129"/>
            <a:ext cx="4064934" cy="1573541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4800" dirty="0">
              <a:solidFill>
                <a:srgbClr val="262626"/>
              </a:solidFill>
              <a:ea typeface="+mn-lt"/>
              <a:cs typeface="+mn-lt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72CF6E20-97EA-2E92-3A9A-D4AF55A337E0}"/>
              </a:ext>
            </a:extLst>
          </p:cNvPr>
          <p:cNvSpPr/>
          <p:nvPr/>
        </p:nvSpPr>
        <p:spPr>
          <a:xfrm>
            <a:off x="1398550" y="1441964"/>
            <a:ext cx="4298827" cy="3982529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1">
            <a:extLst>
              <a:ext uri="{FF2B5EF4-FFF2-40B4-BE49-F238E27FC236}">
                <a16:creationId xmlns:a16="http://schemas.microsoft.com/office/drawing/2014/main" id="{CC58BEEC-44E8-C210-3D3F-2BC039810B1C}"/>
              </a:ext>
            </a:extLst>
          </p:cNvPr>
          <p:cNvSpPr txBox="1"/>
          <p:nvPr/>
        </p:nvSpPr>
        <p:spPr>
          <a:xfrm>
            <a:off x="1545143" y="1720208"/>
            <a:ext cx="3993240" cy="349326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spcAft>
                <a:spcPts val="600"/>
              </a:spcAft>
              <a:buFont typeface="Wingdings"/>
              <a:buChar char="Ø"/>
            </a:pPr>
            <a:r>
              <a:rPr lang="en-US" sz="2800" dirty="0">
                <a:solidFill>
                  <a:srgbClr val="262626"/>
                </a:solidFill>
                <a:latin typeface="Times New Roman"/>
                <a:ea typeface="+mn-lt"/>
                <a:cs typeface="+mn-lt"/>
              </a:rPr>
              <a:t>Routine Updates</a:t>
            </a:r>
            <a:endParaRPr lang="en-US" sz="2800"/>
          </a:p>
          <a:p>
            <a:pPr marL="457200" indent="-457200">
              <a:spcAft>
                <a:spcPts val="600"/>
              </a:spcAft>
              <a:buFont typeface="Wingdings"/>
              <a:buChar char="Ø"/>
            </a:pPr>
            <a:r>
              <a:rPr lang="en-US" sz="2800" dirty="0">
                <a:solidFill>
                  <a:srgbClr val="262626"/>
                </a:solidFill>
                <a:latin typeface="Times New Roman"/>
                <a:ea typeface="+mn-lt"/>
                <a:cs typeface="+mn-lt"/>
              </a:rPr>
              <a:t>System Monitoring</a:t>
            </a:r>
            <a:endParaRPr lang="en-US" sz="2800">
              <a:solidFill>
                <a:srgbClr val="262626"/>
              </a:solidFill>
              <a:latin typeface="Times New Roman"/>
              <a:ea typeface="+mn-lt"/>
              <a:cs typeface="+mn-lt"/>
            </a:endParaRPr>
          </a:p>
          <a:p>
            <a:pPr marL="457200" indent="-457200">
              <a:spcAft>
                <a:spcPts val="600"/>
              </a:spcAft>
              <a:buFont typeface="Wingdings"/>
              <a:buChar char="Ø"/>
            </a:pPr>
            <a:r>
              <a:rPr lang="en-US" sz="2800" dirty="0">
                <a:solidFill>
                  <a:srgbClr val="262626"/>
                </a:solidFill>
                <a:latin typeface="Times New Roman"/>
                <a:ea typeface="+mn-lt"/>
                <a:cs typeface="+mn-lt"/>
              </a:rPr>
              <a:t>Data Backup</a:t>
            </a:r>
            <a:endParaRPr lang="en-US" sz="2800">
              <a:solidFill>
                <a:srgbClr val="262626"/>
              </a:solidFill>
              <a:latin typeface="Times New Roman"/>
              <a:ea typeface="+mn-lt"/>
              <a:cs typeface="+mn-lt"/>
            </a:endParaRPr>
          </a:p>
          <a:p>
            <a:pPr marL="457200" indent="-457200">
              <a:spcAft>
                <a:spcPts val="600"/>
              </a:spcAft>
              <a:buFont typeface="Wingdings"/>
              <a:buChar char="Ø"/>
            </a:pPr>
            <a:r>
              <a:rPr lang="en-US" sz="2800" dirty="0">
                <a:latin typeface="Times New Roman"/>
                <a:cs typeface="Times New Roman"/>
              </a:rPr>
              <a:t>User Feedback</a:t>
            </a:r>
            <a:endParaRPr lang="en-US" sz="2800">
              <a:latin typeface="Times New Roman"/>
              <a:cs typeface="Times New Roman"/>
            </a:endParaRPr>
          </a:p>
          <a:p>
            <a:pPr marL="457200" indent="-457200">
              <a:spcAft>
                <a:spcPts val="600"/>
              </a:spcAft>
              <a:buFont typeface="Wingdings"/>
              <a:buChar char="Ø"/>
            </a:pPr>
            <a:r>
              <a:rPr lang="en-US" sz="2800" dirty="0">
                <a:latin typeface="Times New Roman"/>
                <a:cs typeface="Times New Roman"/>
              </a:rPr>
              <a:t>Performance Optimization</a:t>
            </a:r>
            <a:endParaRPr lang="en-US" sz="2800">
              <a:latin typeface="Times New Roman"/>
              <a:cs typeface="Times New Roman"/>
            </a:endParaRPr>
          </a:p>
          <a:p>
            <a:pPr marL="457200" indent="-457200">
              <a:spcAft>
                <a:spcPts val="600"/>
              </a:spcAft>
              <a:buFont typeface="Wingdings"/>
              <a:buChar char="Ø"/>
            </a:pPr>
            <a:r>
              <a:rPr lang="en-US" sz="2800" dirty="0">
                <a:solidFill>
                  <a:srgbClr val="262626"/>
                </a:solidFill>
                <a:latin typeface="Times New Roman"/>
                <a:ea typeface="+mn-lt"/>
                <a:cs typeface="+mn-lt"/>
              </a:rPr>
              <a:t>Compliance Checks</a:t>
            </a:r>
            <a:endParaRPr lang="en-US" sz="2800">
              <a:latin typeface="Times New Roman"/>
              <a:cs typeface="Times New Roman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0E5045-F86B-54AF-8E64-EF32458F02A9}"/>
              </a:ext>
            </a:extLst>
          </p:cNvPr>
          <p:cNvSpPr txBox="1"/>
          <p:nvPr/>
        </p:nvSpPr>
        <p:spPr>
          <a:xfrm>
            <a:off x="7020662" y="3040671"/>
            <a:ext cx="3310457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4400" b="1" dirty="0">
                <a:latin typeface="Times New Roman"/>
                <a:ea typeface="+mn-lt"/>
                <a:cs typeface="+mn-lt"/>
              </a:rPr>
              <a:t>Maintenance</a:t>
            </a:r>
            <a:endParaRPr lang="en-US" sz="4400" b="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6047596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8DEFD1F-A1D2-6541-D496-05D0C191DE80}"/>
              </a:ext>
            </a:extLst>
          </p:cNvPr>
          <p:cNvSpPr/>
          <p:nvPr/>
        </p:nvSpPr>
        <p:spPr>
          <a:xfrm>
            <a:off x="645852" y="459229"/>
            <a:ext cx="10898037" cy="948905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3600" b="1" dirty="0">
                <a:solidFill>
                  <a:srgbClr val="262626"/>
                </a:solidFill>
                <a:latin typeface="Calibri"/>
                <a:ea typeface="Calibri"/>
                <a:cs typeface="Calibri"/>
              </a:rPr>
              <a:t>Conclusion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3B164B-4E14-26F2-3956-8121366C952A}"/>
              </a:ext>
            </a:extLst>
          </p:cNvPr>
          <p:cNvSpPr txBox="1"/>
          <p:nvPr/>
        </p:nvSpPr>
        <p:spPr>
          <a:xfrm>
            <a:off x="643034" y="1710341"/>
            <a:ext cx="10894934" cy="31085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sz="2800" dirty="0">
                <a:solidFill>
                  <a:srgbClr val="262626"/>
                </a:solidFill>
                <a:latin typeface="Times New Roman"/>
                <a:ea typeface="+mn-lt"/>
                <a:cs typeface="+mn-lt"/>
              </a:rPr>
              <a:t>In conclusion, TherapyKero offers a robust and secure platform for online counseling, providing essential mental health services with ease and flexibility. Its user-friendly interface and professional support ensure that help is just a few clicks away, catering to individuals seeking guidance in a confidential environment. This platform bridges the gap between mental health professionals and those in need, making psychological support more accessible and effective than ever.</a:t>
            </a:r>
            <a:endParaRPr lang="en-US" sz="2800" dirty="0">
              <a:solidFill>
                <a:srgbClr val="262626"/>
              </a:solidFill>
              <a:latin typeface="Times New Roman"/>
              <a:cs typeface="Times New Roman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1CF63B8-7716-48E9-854E-F17978F8EB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5780" y="5260553"/>
            <a:ext cx="1579055" cy="1508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1086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62C0FBB6-4CCA-4358-9DD5-CDF2173E63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9E6B771E-DDF7-430C-9462-BA1D3742C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 72">
            <a:extLst>
              <a:ext uri="{FF2B5EF4-FFF2-40B4-BE49-F238E27FC236}">
                <a16:creationId xmlns:a16="http://schemas.microsoft.com/office/drawing/2014/main" id="{11B2B030-4738-4359-9E46-144B7C8BFF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117" y="8300"/>
            <a:ext cx="12193117" cy="6849700"/>
          </a:xfrm>
          <a:prstGeom prst="rect">
            <a:avLst/>
          </a:prstGeom>
          <a:solidFill>
            <a:schemeClr val="bg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74" name="Rectangle 73">
            <a:extLst>
              <a:ext uri="{FF2B5EF4-FFF2-40B4-BE49-F238E27FC236}">
                <a16:creationId xmlns:a16="http://schemas.microsoft.com/office/drawing/2014/main" id="{E722B2DD-E14D-4972-9D98-5D6E61B1B2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144310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Thank you blue Vectors &amp; Illustrations for Free Download | Freepik">
            <a:extLst>
              <a:ext uri="{FF2B5EF4-FFF2-40B4-BE49-F238E27FC236}">
                <a16:creationId xmlns:a16="http://schemas.microsoft.com/office/drawing/2014/main" id="{332E355C-52C0-AA80-4B8D-8D58B3ADAE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1" r="1" b="1"/>
          <a:stretch/>
        </p:blipFill>
        <p:spPr>
          <a:xfrm>
            <a:off x="20" y="10"/>
            <a:ext cx="12191980" cy="6866290"/>
          </a:xfrm>
          <a:prstGeom prst="rect">
            <a:avLst/>
          </a:prstGeom>
        </p:spPr>
      </p:pic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CFF58F2B-EB8E-4311-BE8E-9497C5AF7E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01362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7" name="Rectangle 46">
            <a:extLst>
              <a:ext uri="{FF2B5EF4-FFF2-40B4-BE49-F238E27FC236}">
                <a16:creationId xmlns:a16="http://schemas.microsoft.com/office/drawing/2014/main" id="{D284A420-F50C-4C2C-B88E-E6F4EF504B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9" name="Rectangle 48">
            <a:extLst>
              <a:ext uri="{FF2B5EF4-FFF2-40B4-BE49-F238E27FC236}">
                <a16:creationId xmlns:a16="http://schemas.microsoft.com/office/drawing/2014/main" id="{893A6D2E-5228-4998-9E24-EFCCA02467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88952" cy="3567547"/>
          </a:xfrm>
          <a:prstGeom prst="rect">
            <a:avLst/>
          </a:prstGeom>
          <a:ln>
            <a:noFill/>
          </a:ln>
          <a:effectLst>
            <a:outerShdw blurRad="228600" dist="152400" dir="5460000" sx="95000" sy="95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3ADB48DB-8E25-4F2F-8C02-5B79393725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C32BA7E3-7313-49C8-A245-A85BDEB13E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55" name="Slide Background">
            <a:extLst>
              <a:ext uri="{FF2B5EF4-FFF2-40B4-BE49-F238E27FC236}">
                <a16:creationId xmlns:a16="http://schemas.microsoft.com/office/drawing/2014/main" id="{5CC50F2E-EF04-4D7A-A09C-5AEF6E5EAD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7" name="Rectangle 56">
            <a:extLst>
              <a:ext uri="{FF2B5EF4-FFF2-40B4-BE49-F238E27FC236}">
                <a16:creationId xmlns:a16="http://schemas.microsoft.com/office/drawing/2014/main" id="{F489C2E0-4895-4B72-85EA-7EE9FAFFDC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5999" y="0"/>
            <a:ext cx="6095995" cy="3429000"/>
          </a:xfrm>
          <a:prstGeom prst="rect">
            <a:avLst/>
          </a:prstGeom>
          <a:ln>
            <a:noFill/>
          </a:ln>
          <a:effectLst>
            <a:outerShdw blurRad="342900" dist="228600" dir="5460000" sx="90000" sy="90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1D7AD51E-A168-490B-B8A6-8AFE86E0F2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ACE4F2F-9456-C2B3-C127-E75C44FEA894}"/>
              </a:ext>
            </a:extLst>
          </p:cNvPr>
          <p:cNvSpPr txBox="1"/>
          <p:nvPr/>
        </p:nvSpPr>
        <p:spPr>
          <a:xfrm>
            <a:off x="6789337" y="4451047"/>
            <a:ext cx="4727051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 b="1" dirty="0">
                <a:solidFill>
                  <a:schemeClr val="accent5">
                    <a:lumMod val="75000"/>
                  </a:schemeClr>
                </a:solidFill>
                <a:latin typeface="Söhne"/>
                <a:ea typeface="Söhne"/>
                <a:cs typeface="Söhne"/>
              </a:rPr>
              <a:t>"Instant Access to Expert Therapists—Anytime, Anywhere."</a:t>
            </a:r>
            <a:endParaRPr lang="en-US" sz="24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50DC4DD5-5652-1045-4033-F7D759B196C6}"/>
              </a:ext>
            </a:extLst>
          </p:cNvPr>
          <p:cNvSpPr/>
          <p:nvPr/>
        </p:nvSpPr>
        <p:spPr>
          <a:xfrm>
            <a:off x="6537751" y="750442"/>
            <a:ext cx="5060829" cy="2329131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6">
            <a:extLst>
              <a:ext uri="{FF2B5EF4-FFF2-40B4-BE49-F238E27FC236}">
                <a16:creationId xmlns:a16="http://schemas.microsoft.com/office/drawing/2014/main" id="{B22257DA-1A4B-BDD0-FF47-914070F07DB6}"/>
              </a:ext>
            </a:extLst>
          </p:cNvPr>
          <p:cNvSpPr txBox="1"/>
          <p:nvPr/>
        </p:nvSpPr>
        <p:spPr>
          <a:xfrm>
            <a:off x="6976455" y="453274"/>
            <a:ext cx="5654249" cy="2970511"/>
          </a:xfrm>
          <a:prstGeom prst="rect">
            <a:avLst/>
          </a:prstGeom>
        </p:spPr>
        <p:txBody>
          <a:bodyPr rot="0" spcFirstLastPara="0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4800" b="1" dirty="0">
                <a:latin typeface="+mj-lt"/>
                <a:ea typeface="+mj-ea"/>
                <a:cs typeface="+mj-cs"/>
              </a:rPr>
              <a:t>Platform Name: </a:t>
            </a:r>
            <a:endParaRPr lang="en-US" dirty="0"/>
          </a:p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4800" b="1" dirty="0" err="1">
                <a:latin typeface="+mj-lt"/>
                <a:ea typeface="+mj-ea"/>
                <a:cs typeface="+mj-cs"/>
              </a:rPr>
              <a:t>TherapyKaro</a:t>
            </a:r>
            <a:endParaRPr lang="en-US" dirty="0">
              <a:ea typeface="+mj-ea"/>
              <a:cs typeface="+mj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DDECF6C-86FD-64FA-C71F-4D99826233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843" y="86935"/>
            <a:ext cx="5913633" cy="638916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4061EE0-1E35-BD49-B7C9-2A114B955A62}"/>
              </a:ext>
            </a:extLst>
          </p:cNvPr>
          <p:cNvSpPr/>
          <p:nvPr/>
        </p:nvSpPr>
        <p:spPr>
          <a:xfrm>
            <a:off x="177795" y="5445468"/>
            <a:ext cx="5387431" cy="1068989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BD" dirty="0"/>
              <a:t>TherapyKaro is the is the online mental health online platform to provide online counciling and therapy session .</a:t>
            </a:r>
          </a:p>
          <a:p>
            <a:pPr algn="just"/>
            <a:endParaRPr lang="en-BD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3C5A67-4060-5947-B949-818230E591A1}"/>
              </a:ext>
            </a:extLst>
          </p:cNvPr>
          <p:cNvSpPr txBox="1"/>
          <p:nvPr/>
        </p:nvSpPr>
        <p:spPr>
          <a:xfrm>
            <a:off x="2186152" y="4245361"/>
            <a:ext cx="152093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BD" b="1" dirty="0"/>
              <a:t>Bangladesh</a:t>
            </a:r>
          </a:p>
        </p:txBody>
      </p:sp>
    </p:spTree>
    <p:extLst>
      <p:ext uri="{BB962C8B-B14F-4D97-AF65-F5344CB8AC3E}">
        <p14:creationId xmlns:p14="http://schemas.microsoft.com/office/powerpoint/2010/main" val="24928530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Slide Background">
            <a:extLst>
              <a:ext uri="{FF2B5EF4-FFF2-40B4-BE49-F238E27FC236}">
                <a16:creationId xmlns:a16="http://schemas.microsoft.com/office/drawing/2014/main" id="{7DE220E6-BA55-4F04-B3C4-F4985F3E7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5" name="tint">
            <a:extLst>
              <a:ext uri="{FF2B5EF4-FFF2-40B4-BE49-F238E27FC236}">
                <a16:creationId xmlns:a16="http://schemas.microsoft.com/office/drawing/2014/main" id="{5AE190BC-D2FD-433E-AB89-0DF68EFD6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5644" y="0"/>
            <a:ext cx="1046356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47" name="Rectangle 46">
            <a:extLst>
              <a:ext uri="{FF2B5EF4-FFF2-40B4-BE49-F238E27FC236}">
                <a16:creationId xmlns:a16="http://schemas.microsoft.com/office/drawing/2014/main" id="{43E8FEA2-54EE-4F84-B5DB-A055A7D805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76864" y="0"/>
            <a:ext cx="5815134" cy="6858000"/>
          </a:xfrm>
          <a:prstGeom prst="rect">
            <a:avLst/>
          </a:prstGeom>
          <a:ln>
            <a:noFill/>
          </a:ln>
          <a:effectLst>
            <a:outerShdw blurRad="508000" dist="190500" dir="5460000" sx="90000" sy="90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296325-5E00-D239-9DE0-127AC790E9B9}"/>
              </a:ext>
            </a:extLst>
          </p:cNvPr>
          <p:cNvSpPr txBox="1"/>
          <p:nvPr/>
        </p:nvSpPr>
        <p:spPr>
          <a:xfrm>
            <a:off x="6686035" y="1777188"/>
            <a:ext cx="4946442" cy="423696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spcAft>
                <a:spcPts val="600"/>
              </a:spcAft>
            </a:pPr>
            <a:endParaRPr lang="en-US" dirty="0">
              <a:solidFill>
                <a:srgbClr val="0D0D0D"/>
              </a:solidFill>
              <a:latin typeface="Segoe UI"/>
              <a:cs typeface="Segoe UI"/>
            </a:endParaRPr>
          </a:p>
          <a:p>
            <a:pPr algn="just">
              <a:spcAft>
                <a:spcPts val="600"/>
              </a:spcAft>
            </a:pPr>
            <a:r>
              <a:rPr lang="en-US" dirty="0">
                <a:solidFill>
                  <a:srgbClr val="0D0D0D"/>
                </a:solidFill>
                <a:latin typeface="Segoe UI"/>
                <a:cs typeface="Segoe UI"/>
              </a:rPr>
              <a:t>1. To offer flexible and accessible mental health services through the internet. </a:t>
            </a:r>
          </a:p>
          <a:p>
            <a:pPr algn="just">
              <a:spcAft>
                <a:spcPts val="600"/>
              </a:spcAft>
            </a:pPr>
            <a:r>
              <a:rPr lang="en-US" dirty="0">
                <a:solidFill>
                  <a:srgbClr val="0D0D0D"/>
                </a:solidFill>
                <a:latin typeface="Segoe UI"/>
                <a:cs typeface="Segoe UI"/>
              </a:rPr>
              <a:t>2. To utilizes of communication methods(  video calls, live chats, messaging)</a:t>
            </a:r>
          </a:p>
          <a:p>
            <a:pPr algn="just">
              <a:spcAft>
                <a:spcPts val="600"/>
              </a:spcAft>
            </a:pPr>
            <a:r>
              <a:rPr lang="en-US" dirty="0">
                <a:solidFill>
                  <a:srgbClr val="0D0D0D"/>
                </a:solidFill>
                <a:latin typeface="Segoe UI"/>
                <a:cs typeface="Segoe UI"/>
              </a:rPr>
              <a:t>3. To provide detailed therapist profiles .</a:t>
            </a:r>
          </a:p>
          <a:p>
            <a:pPr algn="just">
              <a:spcAft>
                <a:spcPts val="600"/>
              </a:spcAft>
            </a:pPr>
            <a:r>
              <a:rPr lang="en-US" dirty="0">
                <a:solidFill>
                  <a:srgbClr val="0D0D0D"/>
                </a:solidFill>
                <a:latin typeface="Segoe UI"/>
                <a:cs typeface="Segoe UI"/>
              </a:rPr>
              <a:t>4. To help users select the best match for their specific needs. </a:t>
            </a:r>
          </a:p>
          <a:p>
            <a:pPr algn="just">
              <a:spcAft>
                <a:spcPts val="600"/>
              </a:spcAft>
            </a:pPr>
            <a:r>
              <a:rPr lang="en-US" dirty="0">
                <a:solidFill>
                  <a:srgbClr val="0D0D0D"/>
                </a:solidFill>
                <a:latin typeface="Segoe UI"/>
                <a:cs typeface="Segoe UI"/>
              </a:rPr>
              <a:t>5. </a:t>
            </a:r>
            <a:r>
              <a:rPr lang="en-US" dirty="0" err="1">
                <a:solidFill>
                  <a:srgbClr val="0D0D0D"/>
                </a:solidFill>
                <a:latin typeface="Segoe UI"/>
                <a:cs typeface="Segoe UI"/>
              </a:rPr>
              <a:t>TherapyKaro</a:t>
            </a:r>
            <a:r>
              <a:rPr lang="en-US" dirty="0">
                <a:solidFill>
                  <a:srgbClr val="0D0D0D"/>
                </a:solidFill>
                <a:latin typeface="Segoe UI"/>
                <a:cs typeface="Segoe UI"/>
              </a:rPr>
              <a:t> aims to reduce barriers to effective mental health care</a:t>
            </a:r>
          </a:p>
          <a:p>
            <a:pPr algn="just">
              <a:spcAft>
                <a:spcPts val="600"/>
              </a:spcAft>
            </a:pPr>
            <a:r>
              <a:rPr lang="en-US" dirty="0">
                <a:solidFill>
                  <a:srgbClr val="0D0D0D"/>
                </a:solidFill>
                <a:latin typeface="Segoe UI"/>
                <a:cs typeface="Segoe UI"/>
              </a:rPr>
              <a:t>7. Making it easier for individuals to receive timely and personalized support from the comfort of their own homes.</a:t>
            </a:r>
            <a:endParaRPr lang="en-US" dirty="0"/>
          </a:p>
          <a:p>
            <a:pPr algn="just">
              <a:spcAft>
                <a:spcPts val="600"/>
              </a:spcAft>
            </a:pPr>
            <a:endParaRPr lang="en-US" dirty="0">
              <a:solidFill>
                <a:srgbClr val="0D0D0D"/>
              </a:solidFill>
              <a:latin typeface="Segoe UI"/>
              <a:cs typeface="Segoe UI"/>
            </a:endParaRP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E58B1629-F209-47B0-BA59-6BD937DBB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8D5E65E0-68F8-5BC6-C3CB-C1E58952D294}"/>
              </a:ext>
            </a:extLst>
          </p:cNvPr>
          <p:cNvSpPr/>
          <p:nvPr/>
        </p:nvSpPr>
        <p:spPr>
          <a:xfrm>
            <a:off x="6686035" y="243571"/>
            <a:ext cx="4960188" cy="1063923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5">
            <a:extLst>
              <a:ext uri="{FF2B5EF4-FFF2-40B4-BE49-F238E27FC236}">
                <a16:creationId xmlns:a16="http://schemas.microsoft.com/office/drawing/2014/main" id="{5FD52AE8-6E61-5B4F-AA62-3078760A2A98}"/>
              </a:ext>
            </a:extLst>
          </p:cNvPr>
          <p:cNvSpPr txBox="1"/>
          <p:nvPr/>
        </p:nvSpPr>
        <p:spPr>
          <a:xfrm>
            <a:off x="7179385" y="247029"/>
            <a:ext cx="3968783" cy="1173114"/>
          </a:xfrm>
          <a:prstGeom prst="rect">
            <a:avLst/>
          </a:prstGeom>
        </p:spPr>
        <p:txBody>
          <a:bodyPr rot="0" spcFirstLastPara="0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4800" b="1" baseline="0">
                <a:latin typeface="+mj-lt"/>
                <a:ea typeface="+mj-ea"/>
                <a:cs typeface="+mj-cs"/>
              </a:rPr>
              <a:t>Background:</a:t>
            </a:r>
            <a:r>
              <a:rPr lang="en-US" sz="4800">
                <a:latin typeface="+mj-lt"/>
                <a:ea typeface="+mj-ea"/>
                <a:cs typeface="+mj-cs"/>
              </a:rPr>
              <a:t>​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2C74BC-01E5-68CE-29CB-0F5145867B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340" y="1307494"/>
            <a:ext cx="5286797" cy="4706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9587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Slide Background">
            <a:extLst>
              <a:ext uri="{FF2B5EF4-FFF2-40B4-BE49-F238E27FC236}">
                <a16:creationId xmlns:a16="http://schemas.microsoft.com/office/drawing/2014/main" id="{B210AC1D-4063-4C6E-9528-FA9C4C0C18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02F8C595-E68C-4306-AED8-DC7826A0A5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144310" cy="6858000"/>
          </a:xfrm>
          <a:prstGeom prst="rect">
            <a:avLst/>
          </a:prstGeom>
          <a:ln>
            <a:noFill/>
          </a:ln>
          <a:effectLst>
            <a:outerShdw blurRad="889000" dist="406400" dir="21540000" sx="90000" sy="90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41C4477-4A25-AED5-6B83-1674D94D6C44}"/>
              </a:ext>
            </a:extLst>
          </p:cNvPr>
          <p:cNvSpPr/>
          <p:nvPr/>
        </p:nvSpPr>
        <p:spPr>
          <a:xfrm>
            <a:off x="6788582" y="715209"/>
            <a:ext cx="3968783" cy="2021378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4800" b="1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   Objectives</a:t>
            </a:r>
          </a:p>
        </p:txBody>
      </p:sp>
      <p:pic>
        <p:nvPicPr>
          <p:cNvPr id="3" name="Picture 2" descr="Objective Images - Free Download on Freepik">
            <a:extLst>
              <a:ext uri="{FF2B5EF4-FFF2-40B4-BE49-F238E27FC236}">
                <a16:creationId xmlns:a16="http://schemas.microsoft.com/office/drawing/2014/main" id="{931D3B5E-F958-8C3D-BFCA-E1BAB88C12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24" r="10405" b="-2"/>
          <a:stretch/>
        </p:blipFill>
        <p:spPr>
          <a:xfrm>
            <a:off x="-1" y="-2"/>
            <a:ext cx="6374929" cy="685800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34EF0C9-AB30-E689-AD49-A987731C69C8}"/>
              </a:ext>
            </a:extLst>
          </p:cNvPr>
          <p:cNvSpPr txBox="1"/>
          <p:nvPr/>
        </p:nvSpPr>
        <p:spPr>
          <a:xfrm>
            <a:off x="6788582" y="3081413"/>
            <a:ext cx="4702027" cy="2957383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marL="685800" indent="-342900">
              <a:spcAft>
                <a:spcPts val="600"/>
              </a:spcAft>
              <a:buAutoNum type="arabicPeriod"/>
            </a:pPr>
            <a:r>
              <a:rPr lang="en-US" b="1">
                <a:latin typeface="Calibri"/>
                <a:ea typeface="Calibri"/>
                <a:cs typeface="Calibri"/>
              </a:rPr>
              <a:t>Enhance Accessibility</a:t>
            </a:r>
            <a:endParaRPr lang="en-US">
              <a:latin typeface="Calibri"/>
              <a:ea typeface="Calibri"/>
              <a:cs typeface="Calibri"/>
            </a:endParaRPr>
          </a:p>
          <a:p>
            <a:pPr marL="685800" indent="-342900">
              <a:spcAft>
                <a:spcPts val="600"/>
              </a:spcAft>
              <a:buAutoNum type="arabicPeriod"/>
            </a:pPr>
            <a:r>
              <a:rPr lang="en-US" b="1">
                <a:latin typeface="Calibri"/>
                <a:ea typeface="Calibri"/>
                <a:cs typeface="Calibri"/>
              </a:rPr>
              <a:t>Diverse Therapeutic Options</a:t>
            </a:r>
            <a:endParaRPr lang="en-US">
              <a:latin typeface="Calibri"/>
              <a:ea typeface="Calibri"/>
              <a:cs typeface="Calibri"/>
            </a:endParaRPr>
          </a:p>
          <a:p>
            <a:pPr marL="685800" indent="-342900">
              <a:spcAft>
                <a:spcPts val="600"/>
              </a:spcAft>
              <a:buAutoNum type="arabicPeriod"/>
            </a:pPr>
            <a:r>
              <a:rPr lang="en-US" b="1">
                <a:latin typeface="Calibri"/>
                <a:ea typeface="Calibri"/>
                <a:cs typeface="Calibri"/>
              </a:rPr>
              <a:t>User Privacy and Security</a:t>
            </a:r>
            <a:endParaRPr lang="en-US">
              <a:latin typeface="Calibri"/>
              <a:ea typeface="Calibri"/>
              <a:cs typeface="Calibri"/>
            </a:endParaRPr>
          </a:p>
          <a:p>
            <a:pPr marL="685800" indent="-342900">
              <a:spcAft>
                <a:spcPts val="600"/>
              </a:spcAft>
              <a:buAutoNum type="arabicPeriod"/>
            </a:pPr>
            <a:r>
              <a:rPr lang="en-US" b="1">
                <a:latin typeface="Calibri"/>
                <a:ea typeface="Calibri"/>
                <a:cs typeface="Calibri"/>
              </a:rPr>
              <a:t>Flexible Scheduling and Communication</a:t>
            </a:r>
            <a:endParaRPr lang="en-US">
              <a:latin typeface="Calibri"/>
              <a:ea typeface="Calibri"/>
              <a:cs typeface="Calibri"/>
            </a:endParaRPr>
          </a:p>
          <a:p>
            <a:pPr marL="685800" indent="-342900">
              <a:spcAft>
                <a:spcPts val="600"/>
              </a:spcAft>
              <a:buAutoNum type="arabicPeriod"/>
            </a:pPr>
            <a:r>
              <a:rPr lang="en-US" b="1">
                <a:latin typeface="Calibri"/>
                <a:ea typeface="Calibri"/>
                <a:cs typeface="Calibri"/>
              </a:rPr>
              <a:t>Affordable Mental Health Care</a:t>
            </a:r>
            <a:endParaRPr lang="en-US">
              <a:latin typeface="Calibri"/>
              <a:ea typeface="Calibri"/>
              <a:cs typeface="Calibri"/>
            </a:endParaRPr>
          </a:p>
          <a:p>
            <a:pPr marL="685800" indent="-342900">
              <a:spcAft>
                <a:spcPts val="600"/>
              </a:spcAft>
              <a:buAutoNum type="arabicPeriod"/>
            </a:pPr>
            <a:r>
              <a:rPr lang="en-US" b="1">
                <a:latin typeface="Calibri"/>
                <a:ea typeface="Calibri"/>
                <a:cs typeface="Calibri"/>
              </a:rPr>
              <a:t>Continuous Improvement and Feedback</a:t>
            </a:r>
            <a:endParaRPr lang="en-US">
              <a:latin typeface="Calibri"/>
              <a:ea typeface="Calibri"/>
              <a:cs typeface="Calibri"/>
            </a:endParaRPr>
          </a:p>
          <a:p>
            <a:pPr marL="342900">
              <a:spcAft>
                <a:spcPts val="600"/>
              </a:spcAft>
            </a:pPr>
            <a:endParaRPr lang="en-US" b="1"/>
          </a:p>
          <a:p>
            <a:pPr marL="342900">
              <a:spcAft>
                <a:spcPts val="600"/>
              </a:spcAft>
            </a:pPr>
            <a:endParaRPr lang="en-US" b="1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58B1629-F209-47B0-BA59-6BD937DBB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38919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Slide Background">
            <a:extLst>
              <a:ext uri="{FF2B5EF4-FFF2-40B4-BE49-F238E27FC236}">
                <a16:creationId xmlns:a16="http://schemas.microsoft.com/office/drawing/2014/main" id="{B210AC1D-4063-4C6E-9528-FA9C4C0C18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02F8C595-E68C-4306-AED8-DC7826A0A5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144310" cy="6858000"/>
          </a:xfrm>
          <a:prstGeom prst="rect">
            <a:avLst/>
          </a:prstGeom>
          <a:ln>
            <a:noFill/>
          </a:ln>
          <a:effectLst>
            <a:outerShdw blurRad="889000" dist="406400" dir="21540000" sx="90000" sy="90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58B1629-F209-47B0-BA59-6BD937DBB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8B1EE0D-232B-8598-4AE5-C2A1D150ECB4}"/>
              </a:ext>
            </a:extLst>
          </p:cNvPr>
          <p:cNvSpPr/>
          <p:nvPr/>
        </p:nvSpPr>
        <p:spPr>
          <a:xfrm>
            <a:off x="692583" y="226379"/>
            <a:ext cx="10611120" cy="943077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100" b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System Requirements</a:t>
            </a:r>
            <a:endParaRPr lang="en-US" sz="4100" err="1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2B538F-A29A-1A17-5266-1BC50AB4A460}"/>
              </a:ext>
            </a:extLst>
          </p:cNvPr>
          <p:cNvSpPr/>
          <p:nvPr/>
        </p:nvSpPr>
        <p:spPr>
          <a:xfrm>
            <a:off x="729300" y="1600960"/>
            <a:ext cx="10552980" cy="80513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buFont typeface="Arial"/>
              <a:buChar char="•"/>
            </a:pPr>
            <a:r>
              <a:rPr lang="en-US" sz="2400">
                <a:solidFill>
                  <a:srgbClr val="262626"/>
                </a:solidFill>
                <a:latin typeface="Calibri"/>
                <a:ea typeface="+mn-lt"/>
                <a:cs typeface="+mn-lt"/>
              </a:rPr>
              <a:t>Should support Windows 10 and above, macOS 10.13 (High Sierra) and above, and modern Linux distributions for desktops and laptops.</a:t>
            </a:r>
            <a:endParaRPr lang="en-US" sz="2400">
              <a:latin typeface="Calibri"/>
              <a:ea typeface="Calibri"/>
              <a:cs typeface="Calibri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91C3FF7-646E-F370-6D61-46A5BF805716}"/>
              </a:ext>
            </a:extLst>
          </p:cNvPr>
          <p:cNvSpPr/>
          <p:nvPr/>
        </p:nvSpPr>
        <p:spPr>
          <a:xfrm>
            <a:off x="900341" y="1267763"/>
            <a:ext cx="6857997" cy="44569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>
                <a:solidFill>
                  <a:srgbClr val="262626"/>
                </a:solidFill>
                <a:latin typeface="Calibri"/>
                <a:ea typeface="+mn-lt"/>
                <a:cs typeface="+mn-lt"/>
              </a:rPr>
              <a:t>Operating System</a:t>
            </a:r>
            <a:endParaRPr lang="en-US" sz="2800" b="1">
              <a:latin typeface="Calibri"/>
              <a:ea typeface="Calibri"/>
              <a:cs typeface="Times New Roman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0882D9A-12C6-A05C-5556-B69185BA88FE}"/>
              </a:ext>
            </a:extLst>
          </p:cNvPr>
          <p:cNvSpPr/>
          <p:nvPr/>
        </p:nvSpPr>
        <p:spPr>
          <a:xfrm>
            <a:off x="733809" y="2843616"/>
            <a:ext cx="10552980" cy="905772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/>
              <a:buChar char="•"/>
            </a:pPr>
            <a:r>
              <a:rPr lang="en-US" sz="2400">
                <a:solidFill>
                  <a:schemeClr val="tx1"/>
                </a:solidFill>
                <a:latin typeface="Calibri"/>
                <a:ea typeface="+mn-lt"/>
                <a:cs typeface="+mn-lt"/>
              </a:rPr>
              <a:t>Fully compatible with the latest versions of major browsers including Google Chrome, Mozilla Firefox, Safari, and Microsoft Edge.</a:t>
            </a:r>
            <a:endParaRPr lang="en-US" sz="2400">
              <a:solidFill>
                <a:schemeClr val="tx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BAFB272-717A-ECAC-671E-29C083C5F353}"/>
              </a:ext>
            </a:extLst>
          </p:cNvPr>
          <p:cNvSpPr/>
          <p:nvPr/>
        </p:nvSpPr>
        <p:spPr>
          <a:xfrm>
            <a:off x="899853" y="2480799"/>
            <a:ext cx="7001773" cy="48882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solidFill>
                  <a:schemeClr val="tx1"/>
                </a:solidFill>
                <a:latin typeface="Calibri"/>
                <a:ea typeface="+mn-lt"/>
                <a:cs typeface="+mn-lt"/>
              </a:rPr>
              <a:t>Browser Compatibility</a:t>
            </a:r>
            <a:endParaRPr lang="en-US" sz="2800" b="1">
              <a:solidFill>
                <a:schemeClr val="tx1"/>
              </a:solidFill>
              <a:latin typeface="Calibri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362FEA1-B5DD-1314-5D7B-0398B6B8BA52}"/>
              </a:ext>
            </a:extLst>
          </p:cNvPr>
          <p:cNvSpPr/>
          <p:nvPr/>
        </p:nvSpPr>
        <p:spPr>
          <a:xfrm>
            <a:off x="731553" y="4150545"/>
            <a:ext cx="10567358" cy="905775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6EABBC0-D60C-DFE7-6400-E44A7CEA3A77}"/>
              </a:ext>
            </a:extLst>
          </p:cNvPr>
          <p:cNvSpPr/>
          <p:nvPr/>
        </p:nvSpPr>
        <p:spPr>
          <a:xfrm>
            <a:off x="898161" y="3803799"/>
            <a:ext cx="7001773" cy="47445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solidFill>
                  <a:schemeClr val="tx1"/>
                </a:solidFill>
                <a:latin typeface="Calibri"/>
                <a:ea typeface="+mn-lt"/>
                <a:cs typeface="+mn-lt"/>
              </a:rPr>
              <a:t>Internet Connection</a:t>
            </a:r>
            <a:endParaRPr lang="en-US" sz="2800" b="1">
              <a:solidFill>
                <a:schemeClr val="tx1"/>
              </a:solidFill>
              <a:latin typeface="Calibri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203322B-1250-AE57-BA1F-3A9174AE2349}"/>
              </a:ext>
            </a:extLst>
          </p:cNvPr>
          <p:cNvSpPr txBox="1"/>
          <p:nvPr/>
        </p:nvSpPr>
        <p:spPr>
          <a:xfrm>
            <a:off x="727494" y="4278702"/>
            <a:ext cx="10133162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>
                <a:solidFill>
                  <a:srgbClr val="0D0D0D"/>
                </a:solidFill>
                <a:latin typeface="Calibri"/>
                <a:ea typeface="Calibri"/>
                <a:cs typeface="Calibri"/>
              </a:rPr>
              <a:t>Requires a reliable internet connection with a minimum bandwidth of 5 Mbps for video streaming and data transfer.</a:t>
            </a:r>
            <a:endParaRPr lang="en-US" sz="2400">
              <a:latin typeface="Calibri"/>
              <a:ea typeface="Calibri"/>
              <a:cs typeface="Calibri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60DC0EE-E201-E66C-F2AA-DFE55E088236}"/>
              </a:ext>
            </a:extLst>
          </p:cNvPr>
          <p:cNvSpPr/>
          <p:nvPr/>
        </p:nvSpPr>
        <p:spPr>
          <a:xfrm>
            <a:off x="731552" y="5487639"/>
            <a:ext cx="10567358" cy="905775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F7FDBDD-D2EC-5085-B86A-E195583C0102}"/>
              </a:ext>
            </a:extLst>
          </p:cNvPr>
          <p:cNvSpPr/>
          <p:nvPr/>
        </p:nvSpPr>
        <p:spPr>
          <a:xfrm>
            <a:off x="898160" y="5169648"/>
            <a:ext cx="7001773" cy="47445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800" b="1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Processor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E7311AE-9B4D-F557-886D-4305BA9A6F40}"/>
              </a:ext>
            </a:extLst>
          </p:cNvPr>
          <p:cNvSpPr txBox="1"/>
          <p:nvPr/>
        </p:nvSpPr>
        <p:spPr>
          <a:xfrm>
            <a:off x="727495" y="5572663"/>
            <a:ext cx="10578859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>
                <a:latin typeface="Calibri"/>
              </a:rPr>
              <a:t>Minimum of a dual-core processor, but a quad-core processor or better is recommended for optimal performance.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0649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2031F5A-CDD4-0C2C-4394-44813793DF94}"/>
              </a:ext>
            </a:extLst>
          </p:cNvPr>
          <p:cNvSpPr/>
          <p:nvPr/>
        </p:nvSpPr>
        <p:spPr>
          <a:xfrm>
            <a:off x="764470" y="212001"/>
            <a:ext cx="10481724" cy="87119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100" b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System Requirements</a:t>
            </a:r>
            <a:endParaRPr lang="en-US" sz="4100" err="1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C7C0101-681E-30C0-CD93-709BBBB17FD2}"/>
              </a:ext>
            </a:extLst>
          </p:cNvPr>
          <p:cNvSpPr/>
          <p:nvPr/>
        </p:nvSpPr>
        <p:spPr>
          <a:xfrm>
            <a:off x="760308" y="1605752"/>
            <a:ext cx="10380453" cy="862642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342900" indent="-342900">
              <a:buFont typeface="Arial"/>
              <a:buChar char="•"/>
            </a:pPr>
            <a:r>
              <a:rPr lang="en-US" sz="2400">
                <a:solidFill>
                  <a:schemeClr val="tx1"/>
                </a:solidFill>
                <a:latin typeface="Bierstadt"/>
                <a:ea typeface="Calibri"/>
                <a:cs typeface="Calibri"/>
              </a:rPr>
              <a:t>At least 4 GB of RAM, with 8 GB recommended for better multitasking and smoother video conferencing.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2141ED1-99F3-7149-1ADB-5FE252CD9353}"/>
              </a:ext>
            </a:extLst>
          </p:cNvPr>
          <p:cNvSpPr/>
          <p:nvPr/>
        </p:nvSpPr>
        <p:spPr>
          <a:xfrm>
            <a:off x="926916" y="1201497"/>
            <a:ext cx="7001773" cy="51758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800" b="1" baseline="0">
                <a:solidFill>
                  <a:srgbClr val="262626"/>
                </a:solidFill>
                <a:latin typeface="Calibri"/>
              </a:rPr>
              <a:t>RAM</a:t>
            </a:r>
            <a:endParaRPr lang="en-US" sz="2800" b="1">
              <a:solidFill>
                <a:srgbClr val="262626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9C38BCE-874D-C967-0B5F-6A19DBBFEF7D}"/>
              </a:ext>
            </a:extLst>
          </p:cNvPr>
          <p:cNvSpPr/>
          <p:nvPr/>
        </p:nvSpPr>
        <p:spPr>
          <a:xfrm>
            <a:off x="760306" y="4265562"/>
            <a:ext cx="10380453" cy="762001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en-US" sz="2400">
              <a:solidFill>
                <a:srgbClr val="262626"/>
              </a:solidFill>
            </a:endParaRPr>
          </a:p>
          <a:p>
            <a:pPr marL="285750" indent="-285750">
              <a:buFont typeface="Arial"/>
              <a:buChar char="•"/>
            </a:pPr>
            <a:endParaRPr lang="en-US"/>
          </a:p>
          <a:p>
            <a:pPr marL="285750" indent="-285750">
              <a:buFont typeface="Arial"/>
              <a:buChar char="•"/>
            </a:pPr>
            <a:endParaRPr lang="en-US"/>
          </a:p>
          <a:p>
            <a:br>
              <a:rPr lang="en-US"/>
            </a:br>
            <a:br>
              <a:rPr lang="en-US"/>
            </a:br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377B834-B436-FDE6-CF61-EE8455B7AE76}"/>
              </a:ext>
            </a:extLst>
          </p:cNvPr>
          <p:cNvSpPr/>
          <p:nvPr/>
        </p:nvSpPr>
        <p:spPr>
          <a:xfrm>
            <a:off x="760306" y="3000355"/>
            <a:ext cx="10380453" cy="862642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342900" indent="-342900">
              <a:buFont typeface="Arial"/>
              <a:buChar char="•"/>
            </a:pPr>
            <a:r>
              <a:rPr lang="en-US" sz="2400">
                <a:solidFill>
                  <a:srgbClr val="0D0D0D"/>
                </a:solidFill>
                <a:latin typeface="Calibri"/>
                <a:ea typeface="Calibri"/>
                <a:cs typeface="Calibri"/>
              </a:rPr>
              <a:t>HD webcam and a microphone with clear audio capture capabilities for communication.</a:t>
            </a:r>
            <a:endParaRPr lang="en-US" sz="2400">
              <a:solidFill>
                <a:srgbClr val="0D0D0D"/>
              </a:solidFill>
              <a:latin typeface="Calibri"/>
              <a:ea typeface="+mn-lt"/>
              <a:cs typeface="+mn-lt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6777A0C-F354-D8EB-2D4E-BF5A4A3F37CB}"/>
              </a:ext>
            </a:extLst>
          </p:cNvPr>
          <p:cNvSpPr/>
          <p:nvPr/>
        </p:nvSpPr>
        <p:spPr>
          <a:xfrm>
            <a:off x="926915" y="2596100"/>
            <a:ext cx="7001773" cy="51758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800" b="1">
                <a:solidFill>
                  <a:srgbClr val="262626"/>
                </a:solidFill>
                <a:latin typeface="Calibri"/>
                <a:ea typeface="Calibri"/>
                <a:cs typeface="Calibri"/>
              </a:rPr>
              <a:t>Webcam and Microphone</a:t>
            </a:r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481DA2B-690B-F89F-4237-38E25A33BECD}"/>
              </a:ext>
            </a:extLst>
          </p:cNvPr>
          <p:cNvSpPr/>
          <p:nvPr/>
        </p:nvSpPr>
        <p:spPr>
          <a:xfrm>
            <a:off x="926914" y="4005080"/>
            <a:ext cx="7001773" cy="51758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800" b="1">
                <a:solidFill>
                  <a:srgbClr val="262626"/>
                </a:solidFill>
                <a:latin typeface="Calibri"/>
                <a:ea typeface="Calibri"/>
                <a:cs typeface="Calibri"/>
              </a:rPr>
              <a:t>Sound</a:t>
            </a:r>
            <a:endParaRPr lang="en-US"/>
          </a:p>
        </p:txBody>
      </p:sp>
      <p:sp>
        <p:nvSpPr>
          <p:cNvPr id="2" name="TextBox 17">
            <a:extLst>
              <a:ext uri="{FF2B5EF4-FFF2-40B4-BE49-F238E27FC236}">
                <a16:creationId xmlns:a16="http://schemas.microsoft.com/office/drawing/2014/main" id="{AFC196B2-7DB5-1DC3-5291-B649049477FC}"/>
              </a:ext>
            </a:extLst>
          </p:cNvPr>
          <p:cNvSpPr txBox="1"/>
          <p:nvPr/>
        </p:nvSpPr>
        <p:spPr>
          <a:xfrm>
            <a:off x="764819" y="4537607"/>
            <a:ext cx="10219764" cy="46166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/>
              <a:buChar char="•"/>
            </a:pPr>
            <a:r>
              <a:rPr lang="en-US" sz="2400">
                <a:solidFill>
                  <a:srgbClr val="0D0D0D"/>
                </a:solidFill>
                <a:latin typeface="Calibri"/>
                <a:ea typeface="+mn-lt"/>
                <a:cs typeface="+mn-lt"/>
              </a:rPr>
              <a:t>Speakers or headphones for clear audio playback during sessions.</a:t>
            </a:r>
            <a:endParaRPr lang="en-US" sz="2400">
              <a:latin typeface="Calibri"/>
              <a:ea typeface="Calibri"/>
              <a:cs typeface="Calibri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71FBCCD-7F49-6777-22DC-93580C2AC97B}"/>
              </a:ext>
            </a:extLst>
          </p:cNvPr>
          <p:cNvSpPr/>
          <p:nvPr/>
        </p:nvSpPr>
        <p:spPr>
          <a:xfrm>
            <a:off x="760306" y="5487638"/>
            <a:ext cx="10380453" cy="762001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en-US" sz="2400">
              <a:solidFill>
                <a:srgbClr val="262626"/>
              </a:solidFill>
            </a:endParaRPr>
          </a:p>
          <a:p>
            <a:pPr marL="285750" indent="-285750">
              <a:buFont typeface="Arial"/>
              <a:buChar char="•"/>
            </a:pPr>
            <a:endParaRPr lang="en-US"/>
          </a:p>
          <a:p>
            <a:pPr marL="285750" indent="-285750">
              <a:buFont typeface="Arial"/>
              <a:buChar char="•"/>
            </a:pPr>
            <a:endParaRPr lang="en-US"/>
          </a:p>
          <a:p>
            <a:pPr marL="342900" indent="-342900">
              <a:buFont typeface="Arial"/>
              <a:buChar char="•"/>
            </a:pPr>
            <a:r>
              <a:rPr lang="en-US" sz="2400">
                <a:solidFill>
                  <a:schemeClr val="tx1"/>
                </a:solidFill>
                <a:latin typeface="Calibri"/>
                <a:ea typeface="+mn-lt"/>
                <a:cs typeface="+mn-lt"/>
              </a:rPr>
              <a:t>Should support mobile devices with iOS 11.0 and Android 7.0 or newer.</a:t>
            </a:r>
            <a:endParaRPr lang="en-US" sz="2400">
              <a:solidFill>
                <a:schemeClr val="tx1"/>
              </a:solidFill>
              <a:latin typeface="Calibri"/>
              <a:ea typeface="Calibri"/>
              <a:cs typeface="Calibri"/>
            </a:endParaRPr>
          </a:p>
          <a:p>
            <a:endParaRPr lang="en-US"/>
          </a:p>
          <a:p>
            <a:br>
              <a:rPr lang="en-US"/>
            </a:br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8B90D8D-9C5A-3B69-CDBA-4BA1CCAA8039}"/>
              </a:ext>
            </a:extLst>
          </p:cNvPr>
          <p:cNvSpPr/>
          <p:nvPr/>
        </p:nvSpPr>
        <p:spPr>
          <a:xfrm>
            <a:off x="926915" y="5227157"/>
            <a:ext cx="7001773" cy="51758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>
                <a:solidFill>
                  <a:srgbClr val="262626"/>
                </a:solidFill>
                <a:latin typeface="Calibri"/>
                <a:ea typeface="Calibri"/>
                <a:cs typeface="Calibri"/>
              </a:rPr>
              <a:t>Mobile Device Support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370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9281191-FBBC-1257-42D0-E6473065752F}"/>
              </a:ext>
            </a:extLst>
          </p:cNvPr>
          <p:cNvSpPr/>
          <p:nvPr/>
        </p:nvSpPr>
        <p:spPr>
          <a:xfrm>
            <a:off x="735715" y="240756"/>
            <a:ext cx="10954840" cy="899944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100" b="1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System Requirements</a:t>
            </a:r>
            <a:endParaRPr lang="en-US" sz="41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AA5C982-2B70-9197-DA6F-5615F16CC6E0}"/>
              </a:ext>
            </a:extLst>
          </p:cNvPr>
          <p:cNvSpPr/>
          <p:nvPr/>
        </p:nvSpPr>
        <p:spPr>
          <a:xfrm>
            <a:off x="884631" y="2323958"/>
            <a:ext cx="10380453" cy="891397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en-US" sz="2400" dirty="0">
              <a:solidFill>
                <a:schemeClr val="tx1"/>
              </a:solidFill>
              <a:latin typeface="Calibri"/>
              <a:ea typeface="Calibri"/>
              <a:cs typeface="Calibri"/>
            </a:endParaRPr>
          </a:p>
          <a:p>
            <a:pPr marL="342900" indent="-342900">
              <a:buFont typeface="Arial"/>
              <a:buChar char="•"/>
            </a:pPr>
            <a:endParaRPr lang="en-US" sz="2400" dirty="0">
              <a:solidFill>
                <a:schemeClr val="tx1"/>
              </a:solidFill>
              <a:latin typeface="Calibri"/>
              <a:ea typeface="Calibri"/>
              <a:cs typeface="Calibri"/>
            </a:endParaRPr>
          </a:p>
          <a:p>
            <a:pPr marL="342900" indent="-342900">
              <a:buFont typeface="Arial"/>
              <a:buChar char="•"/>
            </a:pPr>
            <a:r>
              <a:rPr lang="en-US" sz="2400" dirty="0">
                <a:solidFill>
                  <a:schemeClr val="tx1"/>
                </a:solidFill>
                <a:latin typeface="Calibri"/>
                <a:ea typeface="+mn-lt"/>
                <a:cs typeface="+mn-lt"/>
              </a:rPr>
              <a:t>At least 100 MB of free disk space for installation of application and temporary files.</a:t>
            </a:r>
            <a:endParaRPr lang="en-US" sz="2400" dirty="0">
              <a:solidFill>
                <a:schemeClr val="tx1"/>
              </a:solidFill>
              <a:latin typeface="Calibri"/>
              <a:ea typeface="Calibri"/>
              <a:cs typeface="Calibri"/>
            </a:endParaRPr>
          </a:p>
          <a:p>
            <a:br>
              <a:rPr lang="en-US" dirty="0"/>
            </a:b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BD535BC-CA2D-4FB4-B18B-2AE3A2845BD4}"/>
              </a:ext>
            </a:extLst>
          </p:cNvPr>
          <p:cNvSpPr/>
          <p:nvPr/>
        </p:nvSpPr>
        <p:spPr>
          <a:xfrm>
            <a:off x="884631" y="4145192"/>
            <a:ext cx="10380453" cy="1035170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en-US" sz="2400" dirty="0">
              <a:solidFill>
                <a:srgbClr val="262626"/>
              </a:solidFill>
            </a:endParaRPr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pPr marL="342900" indent="-342900">
              <a:buFont typeface="Arial"/>
              <a:buChar char="•"/>
            </a:pPr>
            <a:r>
              <a:rPr lang="en-US" sz="2400" dirty="0">
                <a:solidFill>
                  <a:srgbClr val="262626"/>
                </a:solidFill>
                <a:ea typeface="+mn-lt"/>
                <a:cs typeface="+mn-lt"/>
              </a:rPr>
              <a:t>Up-to-date security software and SSL/TLS support for secure data transmission and user privacy protection.</a:t>
            </a:r>
            <a:endParaRPr lang="en-US" dirty="0"/>
          </a:p>
          <a:p>
            <a:endParaRPr lang="en-US" dirty="0"/>
          </a:p>
          <a:p>
            <a:br>
              <a:rPr lang="en-US" dirty="0"/>
            </a:b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F025599-1886-953A-2E03-3F8FA0079946}"/>
              </a:ext>
            </a:extLst>
          </p:cNvPr>
          <p:cNvSpPr/>
          <p:nvPr/>
        </p:nvSpPr>
        <p:spPr>
          <a:xfrm>
            <a:off x="1064566" y="1957011"/>
            <a:ext cx="7001773" cy="51758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800" b="1" dirty="0">
                <a:solidFill>
                  <a:srgbClr val="262626"/>
                </a:solidFill>
                <a:latin typeface="Calibri"/>
                <a:ea typeface="Calibri"/>
                <a:cs typeface="Calibri"/>
              </a:rPr>
              <a:t>Storage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964648D-07EF-993D-DCE3-407BCAB7EF77}"/>
              </a:ext>
            </a:extLst>
          </p:cNvPr>
          <p:cNvSpPr/>
          <p:nvPr/>
        </p:nvSpPr>
        <p:spPr>
          <a:xfrm>
            <a:off x="1064567" y="3787679"/>
            <a:ext cx="7001773" cy="51758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800" b="1" dirty="0">
                <a:solidFill>
                  <a:srgbClr val="262626"/>
                </a:solidFill>
                <a:latin typeface="Calibri"/>
                <a:ea typeface="Calibri"/>
                <a:cs typeface="Calibri"/>
              </a:rPr>
              <a:t>Security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05686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Slide Background">
            <a:extLst>
              <a:ext uri="{FF2B5EF4-FFF2-40B4-BE49-F238E27FC236}">
                <a16:creationId xmlns:a16="http://schemas.microsoft.com/office/drawing/2014/main" id="{B210AC1D-4063-4C6E-9528-FA9C4C0C18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02F8C595-E68C-4306-AED8-DC7826A0A5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144310" cy="6858000"/>
          </a:xfrm>
          <a:prstGeom prst="rect">
            <a:avLst/>
          </a:prstGeom>
          <a:ln>
            <a:noFill/>
          </a:ln>
          <a:effectLst>
            <a:outerShdw blurRad="889000" dist="406400" dir="21540000" sx="90000" sy="90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Top 10 CRM Features and Functionalities">
            <a:extLst>
              <a:ext uri="{FF2B5EF4-FFF2-40B4-BE49-F238E27FC236}">
                <a16:creationId xmlns:a16="http://schemas.microsoft.com/office/drawing/2014/main" id="{85FFBAD6-9F65-E4FA-95A6-48BEB26966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403" r="20873" b="1"/>
          <a:stretch/>
        </p:blipFill>
        <p:spPr>
          <a:xfrm>
            <a:off x="-1" y="-2"/>
            <a:ext cx="6374929" cy="685800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7AC1FC3-84CC-6369-ADF4-66448F712996}"/>
              </a:ext>
            </a:extLst>
          </p:cNvPr>
          <p:cNvSpPr txBox="1"/>
          <p:nvPr/>
        </p:nvSpPr>
        <p:spPr>
          <a:xfrm>
            <a:off x="6098468" y="2808244"/>
            <a:ext cx="5047084" cy="2957383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257300" indent="-457200">
              <a:spcAft>
                <a:spcPts val="600"/>
              </a:spcAft>
              <a:buAutoNum type="arabicPeriod"/>
            </a:pPr>
            <a:r>
              <a:rPr lang="en-US" sz="2000" b="1">
                <a:latin typeface="Calibri"/>
                <a:ea typeface="Calibri"/>
                <a:cs typeface="Calibri"/>
              </a:rPr>
              <a:t>User Profile</a:t>
            </a:r>
            <a:endParaRPr lang="en-US" sz="2000">
              <a:latin typeface="Calibri"/>
              <a:ea typeface="Calibri"/>
              <a:cs typeface="Calibri"/>
            </a:endParaRPr>
          </a:p>
          <a:p>
            <a:pPr marL="1257300" indent="-457200">
              <a:spcAft>
                <a:spcPts val="600"/>
              </a:spcAft>
              <a:buAutoNum type="arabicPeriod"/>
            </a:pPr>
            <a:r>
              <a:rPr lang="en-US" sz="2000" b="1">
                <a:latin typeface="Calibri"/>
                <a:ea typeface="Calibri"/>
                <a:cs typeface="Calibri"/>
              </a:rPr>
              <a:t>Therapist Matching</a:t>
            </a:r>
          </a:p>
          <a:p>
            <a:pPr marL="1257300" indent="-457200">
              <a:spcAft>
                <a:spcPts val="600"/>
              </a:spcAft>
              <a:buAutoNum type="arabicPeriod"/>
            </a:pPr>
            <a:r>
              <a:rPr lang="en-US" sz="2000" b="1">
                <a:latin typeface="Calibri"/>
                <a:ea typeface="Calibri"/>
                <a:cs typeface="Calibri"/>
              </a:rPr>
              <a:t>Appointment Scheduling</a:t>
            </a:r>
          </a:p>
          <a:p>
            <a:pPr marL="1257300" indent="-457200">
              <a:spcAft>
                <a:spcPts val="600"/>
              </a:spcAft>
              <a:buAutoNum type="arabicPeriod"/>
            </a:pPr>
            <a:r>
              <a:rPr lang="en-US" sz="2000" b="1">
                <a:latin typeface="Calibri"/>
                <a:ea typeface="Calibri"/>
                <a:cs typeface="Calibri"/>
              </a:rPr>
              <a:t>Video Conferencing</a:t>
            </a:r>
          </a:p>
          <a:p>
            <a:pPr marL="1257300" indent="-457200">
              <a:spcAft>
                <a:spcPts val="600"/>
              </a:spcAft>
              <a:buAutoNum type="arabicPeriod"/>
            </a:pPr>
            <a:r>
              <a:rPr lang="en-US" sz="2000" b="1">
                <a:latin typeface="Calibri"/>
                <a:ea typeface="Calibri"/>
                <a:cs typeface="Calibri"/>
              </a:rPr>
              <a:t>Secure Messaging</a:t>
            </a:r>
          </a:p>
          <a:p>
            <a:pPr marL="1257300" indent="-457200">
              <a:spcAft>
                <a:spcPts val="600"/>
              </a:spcAft>
              <a:buAutoNum type="arabicPeriod"/>
            </a:pPr>
            <a:r>
              <a:rPr lang="en-US" sz="2000" b="1">
                <a:latin typeface="Calibri"/>
                <a:ea typeface="Calibri"/>
                <a:cs typeface="Calibri"/>
              </a:rPr>
              <a:t>Payment Gateway</a:t>
            </a:r>
          </a:p>
          <a:p>
            <a:pPr marL="1257300" indent="-457200">
              <a:spcAft>
                <a:spcPts val="600"/>
              </a:spcAft>
              <a:buAutoNum type="arabicPeriod"/>
            </a:pPr>
            <a:r>
              <a:rPr lang="en-US" sz="2000" b="1">
                <a:latin typeface="Calibri"/>
                <a:ea typeface="Calibri"/>
                <a:cs typeface="Calibri"/>
              </a:rPr>
              <a:t>Session Notes and Tracking</a:t>
            </a:r>
          </a:p>
          <a:p>
            <a:pPr marL="1257300" indent="-457200">
              <a:spcAft>
                <a:spcPts val="600"/>
              </a:spcAft>
              <a:buAutoNum type="arabicPeriod"/>
            </a:pPr>
            <a:r>
              <a:rPr lang="en-US" sz="2000" b="1">
                <a:latin typeface="Calibri"/>
                <a:ea typeface="Calibri"/>
                <a:cs typeface="Calibri"/>
              </a:rPr>
              <a:t>Resource Library</a:t>
            </a:r>
          </a:p>
          <a:p>
            <a:pPr marL="1257300" indent="-457200">
              <a:spcAft>
                <a:spcPts val="600"/>
              </a:spcAft>
              <a:buAutoNum type="arabicPeriod"/>
            </a:pPr>
            <a:r>
              <a:rPr lang="en-US" sz="2000" b="1">
                <a:latin typeface="Calibri"/>
                <a:ea typeface="Calibri"/>
                <a:cs typeface="Calibri"/>
              </a:rPr>
              <a:t>Emergency Contact Features</a:t>
            </a:r>
          </a:p>
          <a:p>
            <a:pPr marL="1257300" indent="-457200">
              <a:spcAft>
                <a:spcPts val="600"/>
              </a:spcAft>
              <a:buAutoNum type="arabicPeriod"/>
            </a:pPr>
            <a:r>
              <a:rPr lang="en-US" sz="2000" b="1">
                <a:latin typeface="Calibri"/>
                <a:ea typeface="Calibri"/>
                <a:cs typeface="Calibri"/>
              </a:rPr>
              <a:t>Feedback System</a:t>
            </a:r>
          </a:p>
          <a:p>
            <a:pPr marL="1257300" indent="-457200">
              <a:spcAft>
                <a:spcPts val="600"/>
              </a:spcAft>
              <a:buAutoNum type="arabicPeriod"/>
            </a:pPr>
            <a:r>
              <a:rPr lang="en-US" sz="2000" b="1">
                <a:latin typeface="Calibri"/>
                <a:ea typeface="Calibri"/>
                <a:cs typeface="Calibri"/>
              </a:rPr>
              <a:t>Multi-Language Support</a:t>
            </a:r>
          </a:p>
          <a:p>
            <a:pPr marL="1257300" indent="-457200">
              <a:spcAft>
                <a:spcPts val="600"/>
              </a:spcAft>
              <a:buAutoNum type="arabicPeriod"/>
            </a:pPr>
            <a:r>
              <a:rPr lang="en-US" sz="2000" b="1">
                <a:latin typeface="Calibri"/>
                <a:ea typeface="Calibri"/>
                <a:cs typeface="Calibri"/>
              </a:rPr>
              <a:t>Privacy and Security Compliance</a:t>
            </a:r>
            <a:endParaRPr lang="en-US" sz="2000">
              <a:latin typeface="Calibri"/>
              <a:ea typeface="Calibri"/>
              <a:cs typeface="Calibri"/>
            </a:endParaRPr>
          </a:p>
          <a:p>
            <a:pPr>
              <a:spcAft>
                <a:spcPts val="600"/>
              </a:spcAft>
            </a:pPr>
            <a:endParaRPr lang="en-US" sz="2000" b="1">
              <a:latin typeface="Calibri"/>
              <a:ea typeface="Calibri"/>
              <a:cs typeface="Calibri"/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58B1629-F209-47B0-BA59-6BD937DBB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233C426D-CB81-35E6-F6C0-8D34FBCC96CF}"/>
              </a:ext>
            </a:extLst>
          </p:cNvPr>
          <p:cNvSpPr/>
          <p:nvPr/>
        </p:nvSpPr>
        <p:spPr>
          <a:xfrm>
            <a:off x="6613585" y="319402"/>
            <a:ext cx="4873924" cy="1265207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Features/ Functionalities</a:t>
            </a:r>
          </a:p>
        </p:txBody>
      </p:sp>
    </p:spTree>
    <p:extLst>
      <p:ext uri="{BB962C8B-B14F-4D97-AF65-F5344CB8AC3E}">
        <p14:creationId xmlns:p14="http://schemas.microsoft.com/office/powerpoint/2010/main" val="2871241357"/>
      </p:ext>
    </p:extLst>
  </p:cSld>
  <p:clrMapOvr>
    <a:masterClrMapping/>
  </p:clrMapOvr>
</p:sld>
</file>

<file path=ppt/theme/theme1.xml><?xml version="1.0" encoding="utf-8"?>
<a:theme xmlns:a="http://schemas.openxmlformats.org/drawingml/2006/main" name="BevelVTI">
  <a:themeElements>
    <a:clrScheme name="Custom 148">
      <a:dk1>
        <a:srgbClr val="262626"/>
      </a:dk1>
      <a:lt1>
        <a:sysClr val="window" lastClr="FFFFFF"/>
      </a:lt1>
      <a:dk2>
        <a:srgbClr val="2F333D"/>
      </a:dk2>
      <a:lt2>
        <a:srgbClr val="ECF0F0"/>
      </a:lt2>
      <a:accent1>
        <a:srgbClr val="00BAC8"/>
      </a:accent1>
      <a:accent2>
        <a:srgbClr val="794DFF"/>
      </a:accent2>
      <a:accent3>
        <a:srgbClr val="00D17D"/>
      </a:accent3>
      <a:accent4>
        <a:srgbClr val="E69500"/>
      </a:accent4>
      <a:accent5>
        <a:srgbClr val="FE5D21"/>
      </a:accent5>
      <a:accent6>
        <a:srgbClr val="404040"/>
      </a:accent6>
      <a:hlink>
        <a:srgbClr val="3E8FF1"/>
      </a:hlink>
      <a:folHlink>
        <a:srgbClr val="939393"/>
      </a:folHlink>
    </a:clrScheme>
    <a:fontScheme name="Custom 53">
      <a:majorFont>
        <a:latin typeface="Bierstadt"/>
        <a:ea typeface=""/>
        <a:cs typeface=""/>
      </a:majorFont>
      <a:minorFont>
        <a:latin typeface="Bierstad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velVTI" id="{C9E5F598-602B-46C1-AA16-073CEB959654}" vid="{2AE1FD39-65AD-4D34-93E9-C7019D0ECBA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</TotalTime>
  <Words>1332</Words>
  <Application>Microsoft Macintosh PowerPoint</Application>
  <PresentationFormat>Widescreen</PresentationFormat>
  <Paragraphs>202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1" baseType="lpstr">
      <vt:lpstr>Arial</vt:lpstr>
      <vt:lpstr>Bierstadt</vt:lpstr>
      <vt:lpstr>Calibri</vt:lpstr>
      <vt:lpstr>Segoe UI</vt:lpstr>
      <vt:lpstr>Söhne</vt:lpstr>
      <vt:lpstr>Times New Roman</vt:lpstr>
      <vt:lpstr>Wingdings</vt:lpstr>
      <vt:lpstr>BevelVTI</vt:lpstr>
      <vt:lpstr>PowerPoint Presentation</vt:lpstr>
      <vt:lpstr>Team Members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Tanshin Ahmmed</dc:creator>
  <cp:lastModifiedBy>Microsoft Office User</cp:lastModifiedBy>
  <cp:revision>708</cp:revision>
  <dcterms:created xsi:type="dcterms:W3CDTF">2024-05-14T17:06:02Z</dcterms:created>
  <dcterms:modified xsi:type="dcterms:W3CDTF">2024-05-19T09:28:48Z</dcterms:modified>
</cp:coreProperties>
</file>